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8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309" r:id="rId12"/>
    <p:sldId id="310" r:id="rId13"/>
    <p:sldId id="297" r:id="rId14"/>
    <p:sldId id="256" r:id="rId15"/>
    <p:sldId id="258" r:id="rId16"/>
    <p:sldId id="259" r:id="rId17"/>
    <p:sldId id="260" r:id="rId18"/>
    <p:sldId id="261" r:id="rId19"/>
    <p:sldId id="262" r:id="rId20"/>
    <p:sldId id="263" r:id="rId21"/>
    <p:sldId id="265" r:id="rId22"/>
    <p:sldId id="264" r:id="rId23"/>
    <p:sldId id="267" r:id="rId24"/>
    <p:sldId id="268" r:id="rId25"/>
    <p:sldId id="269" r:id="rId26"/>
    <p:sldId id="287" r:id="rId27"/>
    <p:sldId id="270" r:id="rId28"/>
    <p:sldId id="282" r:id="rId29"/>
    <p:sldId id="271" r:id="rId30"/>
    <p:sldId id="283" r:id="rId31"/>
    <p:sldId id="272" r:id="rId32"/>
    <p:sldId id="273" r:id="rId33"/>
    <p:sldId id="274" r:id="rId34"/>
    <p:sldId id="275" r:id="rId35"/>
    <p:sldId id="279" r:id="rId36"/>
    <p:sldId id="280" r:id="rId37"/>
    <p:sldId id="312" r:id="rId38"/>
    <p:sldId id="276" r:id="rId39"/>
    <p:sldId id="277" r:id="rId40"/>
    <p:sldId id="278" r:id="rId41"/>
    <p:sldId id="284" r:id="rId42"/>
    <p:sldId id="285" r:id="rId43"/>
    <p:sldId id="298" r:id="rId44"/>
    <p:sldId id="300" r:id="rId45"/>
    <p:sldId id="299" r:id="rId46"/>
    <p:sldId id="302" r:id="rId47"/>
    <p:sldId id="304" r:id="rId48"/>
    <p:sldId id="307" r:id="rId49"/>
    <p:sldId id="30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5246" autoAdjust="0"/>
  </p:normalViewPr>
  <p:slideViewPr>
    <p:cSldViewPr>
      <p:cViewPr varScale="1">
        <p:scale>
          <a:sx n="94" d="100"/>
          <a:sy n="94" d="100"/>
        </p:scale>
        <p:origin x="1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31FB6-70C8-4905-8C6E-63D0B762AE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3DEB7E-D2AD-4B3F-BE33-0296DF7BBB4F}">
      <dgm:prSet phldrT="[Text]"/>
      <dgm:spPr/>
      <dgm:t>
        <a:bodyPr/>
        <a:lstStyle/>
        <a:p>
          <a:r>
            <a:rPr lang="en-US" dirty="0" smtClean="0"/>
            <a:t>Boiled starch</a:t>
          </a:r>
        </a:p>
        <a:p>
          <a:endParaRPr lang="en-GB" dirty="0"/>
        </a:p>
      </dgm:t>
    </dgm:pt>
    <dgm:pt modelId="{D93D2B7A-26B1-433A-BA4C-9398C404A322}" type="parTrans" cxnId="{BFBFE600-1083-45CB-9946-9D72A2425252}">
      <dgm:prSet/>
      <dgm:spPr/>
      <dgm:t>
        <a:bodyPr/>
        <a:lstStyle/>
        <a:p>
          <a:endParaRPr lang="en-GB"/>
        </a:p>
      </dgm:t>
    </dgm:pt>
    <dgm:pt modelId="{C6BD22E2-B023-4E07-A110-22634F03A2EB}" type="sibTrans" cxnId="{BFBFE600-1083-45CB-9946-9D72A2425252}">
      <dgm:prSet/>
      <dgm:spPr/>
      <dgm:t>
        <a:bodyPr/>
        <a:lstStyle/>
        <a:p>
          <a:endParaRPr lang="en-GB"/>
        </a:p>
      </dgm:t>
    </dgm:pt>
    <dgm:pt modelId="{9C54C39E-F587-4FB6-9F36-D9C1D9D376EE}">
      <dgm:prSet phldrT="[Text]"/>
      <dgm:spPr/>
      <dgm:t>
        <a:bodyPr/>
        <a:lstStyle/>
        <a:p>
          <a:r>
            <a:rPr lang="en-US" dirty="0" smtClean="0"/>
            <a:t>Soluble starch</a:t>
          </a:r>
          <a:endParaRPr lang="en-GB" dirty="0"/>
        </a:p>
      </dgm:t>
    </dgm:pt>
    <dgm:pt modelId="{2E9F56C9-3BC6-407C-85F3-89B7D00307E0}" type="parTrans" cxnId="{C660DDC7-6E16-4B1B-8633-64597BF6481B}">
      <dgm:prSet/>
      <dgm:spPr/>
      <dgm:t>
        <a:bodyPr/>
        <a:lstStyle/>
        <a:p>
          <a:endParaRPr lang="en-GB"/>
        </a:p>
      </dgm:t>
    </dgm:pt>
    <dgm:pt modelId="{94E807D9-C866-422F-AAC6-48920762E6AF}" type="sibTrans" cxnId="{C660DDC7-6E16-4B1B-8633-64597BF6481B}">
      <dgm:prSet/>
      <dgm:spPr/>
      <dgm:t>
        <a:bodyPr/>
        <a:lstStyle/>
        <a:p>
          <a:endParaRPr lang="en-GB"/>
        </a:p>
      </dgm:t>
    </dgm:pt>
    <dgm:pt modelId="{D5B0DA9A-8092-419F-82B3-3FF89291F1C4}">
      <dgm:prSet phldrT="[Text]"/>
      <dgm:spPr/>
      <dgm:t>
        <a:bodyPr/>
        <a:lstStyle/>
        <a:p>
          <a:r>
            <a:rPr lang="en-US" dirty="0" err="1" smtClean="0"/>
            <a:t>erythrodextrin</a:t>
          </a:r>
          <a:endParaRPr lang="en-GB" dirty="0"/>
        </a:p>
      </dgm:t>
    </dgm:pt>
    <dgm:pt modelId="{8CAD1F29-DE1D-40A9-8F7E-66FB7985E2F0}" type="parTrans" cxnId="{D6D7A970-9390-4D6D-A7BE-BEB94F109C0C}">
      <dgm:prSet/>
      <dgm:spPr/>
      <dgm:t>
        <a:bodyPr/>
        <a:lstStyle/>
        <a:p>
          <a:endParaRPr lang="en-GB"/>
        </a:p>
      </dgm:t>
    </dgm:pt>
    <dgm:pt modelId="{7A0148B2-9838-494E-A0EC-F9DEF8A84972}" type="sibTrans" cxnId="{D6D7A970-9390-4D6D-A7BE-BEB94F109C0C}">
      <dgm:prSet/>
      <dgm:spPr/>
      <dgm:t>
        <a:bodyPr/>
        <a:lstStyle/>
        <a:p>
          <a:endParaRPr lang="en-GB"/>
        </a:p>
      </dgm:t>
    </dgm:pt>
    <dgm:pt modelId="{64810F34-A8FC-413E-8122-17484A196A1E}">
      <dgm:prSet phldrT="[Text]"/>
      <dgm:spPr/>
      <dgm:t>
        <a:bodyPr/>
        <a:lstStyle/>
        <a:p>
          <a:r>
            <a:rPr lang="en-US" dirty="0" smtClean="0"/>
            <a:t>maltose</a:t>
          </a:r>
          <a:endParaRPr lang="en-GB" dirty="0"/>
        </a:p>
      </dgm:t>
    </dgm:pt>
    <dgm:pt modelId="{62FD5300-355C-4178-AB63-A3A280B837A9}" type="parTrans" cxnId="{6E73204A-31E6-483E-9B05-239D174DFA77}">
      <dgm:prSet/>
      <dgm:spPr/>
      <dgm:t>
        <a:bodyPr/>
        <a:lstStyle/>
        <a:p>
          <a:endParaRPr lang="en-GB"/>
        </a:p>
      </dgm:t>
    </dgm:pt>
    <dgm:pt modelId="{DDD52232-45C5-40A8-8D3F-BD1B960608D0}" type="sibTrans" cxnId="{6E73204A-31E6-483E-9B05-239D174DFA77}">
      <dgm:prSet/>
      <dgm:spPr/>
      <dgm:t>
        <a:bodyPr/>
        <a:lstStyle/>
        <a:p>
          <a:endParaRPr lang="en-GB"/>
        </a:p>
      </dgm:t>
    </dgm:pt>
    <dgm:pt modelId="{195418A9-47E0-40B9-8301-D2325ED7A070}" type="pres">
      <dgm:prSet presAssocID="{4AF31FB6-70C8-4905-8C6E-63D0B762AE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9AF3089-8B43-44EC-A3F1-C3EDF27B14B8}" type="pres">
      <dgm:prSet presAssocID="{D33DEB7E-D2AD-4B3F-BE33-0296DF7BBB4F}" presName="hierRoot1" presStyleCnt="0"/>
      <dgm:spPr/>
    </dgm:pt>
    <dgm:pt modelId="{5DFCF664-A75C-48A2-A7FD-6EA1DDE949D1}" type="pres">
      <dgm:prSet presAssocID="{D33DEB7E-D2AD-4B3F-BE33-0296DF7BBB4F}" presName="composite" presStyleCnt="0"/>
      <dgm:spPr/>
    </dgm:pt>
    <dgm:pt modelId="{9E5F0327-D85D-42D8-B35A-9DDA63FC02B1}" type="pres">
      <dgm:prSet presAssocID="{D33DEB7E-D2AD-4B3F-BE33-0296DF7BBB4F}" presName="background" presStyleLbl="node0" presStyleIdx="0" presStyleCnt="1"/>
      <dgm:spPr/>
    </dgm:pt>
    <dgm:pt modelId="{4F00C1F6-73D5-4559-AA94-02F8AE3444D3}" type="pres">
      <dgm:prSet presAssocID="{D33DEB7E-D2AD-4B3F-BE33-0296DF7BBB4F}" presName="text" presStyleLbl="fgAcc0" presStyleIdx="0" presStyleCnt="1" custScaleX="74141" custScaleY="539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9016B7-01DC-471A-A45D-4385A568CBEA}" type="pres">
      <dgm:prSet presAssocID="{D33DEB7E-D2AD-4B3F-BE33-0296DF7BBB4F}" presName="hierChild2" presStyleCnt="0"/>
      <dgm:spPr/>
    </dgm:pt>
    <dgm:pt modelId="{FB674069-067B-4419-9D13-6DF1BDF949BE}" type="pres">
      <dgm:prSet presAssocID="{2E9F56C9-3BC6-407C-85F3-89B7D00307E0}" presName="Name10" presStyleLbl="parChTrans1D2" presStyleIdx="0" presStyleCnt="1"/>
      <dgm:spPr/>
      <dgm:t>
        <a:bodyPr/>
        <a:lstStyle/>
        <a:p>
          <a:endParaRPr lang="en-GB"/>
        </a:p>
      </dgm:t>
    </dgm:pt>
    <dgm:pt modelId="{23435CC9-611D-4582-AC27-C84FEADAD47A}" type="pres">
      <dgm:prSet presAssocID="{9C54C39E-F587-4FB6-9F36-D9C1D9D376EE}" presName="hierRoot2" presStyleCnt="0"/>
      <dgm:spPr/>
    </dgm:pt>
    <dgm:pt modelId="{DD82AEB9-BD4B-417F-9997-7F2BB3A7B270}" type="pres">
      <dgm:prSet presAssocID="{9C54C39E-F587-4FB6-9F36-D9C1D9D376EE}" presName="composite2" presStyleCnt="0"/>
      <dgm:spPr/>
    </dgm:pt>
    <dgm:pt modelId="{6CFE5DBB-2050-4034-A718-86B2D8C492B6}" type="pres">
      <dgm:prSet presAssocID="{9C54C39E-F587-4FB6-9F36-D9C1D9D376EE}" presName="background2" presStyleLbl="node2" presStyleIdx="0" presStyleCnt="1"/>
      <dgm:spPr/>
    </dgm:pt>
    <dgm:pt modelId="{6D762695-536E-4986-9D03-5265796C7575}" type="pres">
      <dgm:prSet presAssocID="{9C54C39E-F587-4FB6-9F36-D9C1D9D376EE}" presName="text2" presStyleLbl="fgAcc2" presStyleIdx="0" presStyleCnt="1" custScaleX="70463" custScaleY="38728" custLinFactNeighborX="-187" custLinFactNeighborY="-356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52A052-4E70-4206-A5CB-5F1032CE74FF}" type="pres">
      <dgm:prSet presAssocID="{9C54C39E-F587-4FB6-9F36-D9C1D9D376EE}" presName="hierChild3" presStyleCnt="0"/>
      <dgm:spPr/>
    </dgm:pt>
    <dgm:pt modelId="{D597FC80-3721-4694-8273-AA269A5E4318}" type="pres">
      <dgm:prSet presAssocID="{8CAD1F29-DE1D-40A9-8F7E-66FB7985E2F0}" presName="Name17" presStyleLbl="parChTrans1D3" presStyleIdx="0" presStyleCnt="2"/>
      <dgm:spPr/>
      <dgm:t>
        <a:bodyPr/>
        <a:lstStyle/>
        <a:p>
          <a:endParaRPr lang="en-GB"/>
        </a:p>
      </dgm:t>
    </dgm:pt>
    <dgm:pt modelId="{75134CF7-A2FF-4F23-A189-D7D1988A69F8}" type="pres">
      <dgm:prSet presAssocID="{D5B0DA9A-8092-419F-82B3-3FF89291F1C4}" presName="hierRoot3" presStyleCnt="0"/>
      <dgm:spPr/>
    </dgm:pt>
    <dgm:pt modelId="{C4080553-8AD3-4265-BFC6-5667B5818329}" type="pres">
      <dgm:prSet presAssocID="{D5B0DA9A-8092-419F-82B3-3FF89291F1C4}" presName="composite3" presStyleCnt="0"/>
      <dgm:spPr/>
    </dgm:pt>
    <dgm:pt modelId="{85163914-4E05-4897-8340-0D104934B493}" type="pres">
      <dgm:prSet presAssocID="{D5B0DA9A-8092-419F-82B3-3FF89291F1C4}" presName="background3" presStyleLbl="node3" presStyleIdx="0" presStyleCnt="2"/>
      <dgm:spPr/>
    </dgm:pt>
    <dgm:pt modelId="{DE56C17B-A357-4C4A-B9DB-72F127583B3A}" type="pres">
      <dgm:prSet presAssocID="{D5B0DA9A-8092-419F-82B3-3FF89291F1C4}" presName="text3" presStyleLbl="fgAcc3" presStyleIdx="0" presStyleCnt="2" custScaleX="87975" custScaleY="463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473D43-F624-4D81-B743-B07931E53840}" type="pres">
      <dgm:prSet presAssocID="{D5B0DA9A-8092-419F-82B3-3FF89291F1C4}" presName="hierChild4" presStyleCnt="0"/>
      <dgm:spPr/>
    </dgm:pt>
    <dgm:pt modelId="{F0DBC825-56FA-4AE3-A956-D062771C0E94}" type="pres">
      <dgm:prSet presAssocID="{62FD5300-355C-4178-AB63-A3A280B837A9}" presName="Name17" presStyleLbl="parChTrans1D3" presStyleIdx="1" presStyleCnt="2"/>
      <dgm:spPr/>
      <dgm:t>
        <a:bodyPr/>
        <a:lstStyle/>
        <a:p>
          <a:endParaRPr lang="en-GB"/>
        </a:p>
      </dgm:t>
    </dgm:pt>
    <dgm:pt modelId="{9D8A8EF7-82AF-4621-A424-1632A4130541}" type="pres">
      <dgm:prSet presAssocID="{64810F34-A8FC-413E-8122-17484A196A1E}" presName="hierRoot3" presStyleCnt="0"/>
      <dgm:spPr/>
    </dgm:pt>
    <dgm:pt modelId="{5AF08C2F-CFB1-4699-BB15-B237DABA35F5}" type="pres">
      <dgm:prSet presAssocID="{64810F34-A8FC-413E-8122-17484A196A1E}" presName="composite3" presStyleCnt="0"/>
      <dgm:spPr/>
    </dgm:pt>
    <dgm:pt modelId="{0E4EE17D-F3A6-4FF9-9422-9D23E1E651CB}" type="pres">
      <dgm:prSet presAssocID="{64810F34-A8FC-413E-8122-17484A196A1E}" presName="background3" presStyleLbl="node3" presStyleIdx="1" presStyleCnt="2"/>
      <dgm:spPr/>
    </dgm:pt>
    <dgm:pt modelId="{CD54BA79-D7D5-4C5A-94F1-4A21FFACEB7C}" type="pres">
      <dgm:prSet presAssocID="{64810F34-A8FC-413E-8122-17484A196A1E}" presName="text3" presStyleLbl="fgAcc3" presStyleIdx="1" presStyleCnt="2" custScaleX="50347" custScaleY="378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3D3284-3E10-4615-B4AB-1B1FBA0D8928}" type="pres">
      <dgm:prSet presAssocID="{64810F34-A8FC-413E-8122-17484A196A1E}" presName="hierChild4" presStyleCnt="0"/>
      <dgm:spPr/>
    </dgm:pt>
  </dgm:ptLst>
  <dgm:cxnLst>
    <dgm:cxn modelId="{8009914B-CBD6-4B02-9C72-CFA792767D8C}" type="presOf" srcId="{62FD5300-355C-4178-AB63-A3A280B837A9}" destId="{F0DBC825-56FA-4AE3-A956-D062771C0E94}" srcOrd="0" destOrd="0" presId="urn:microsoft.com/office/officeart/2005/8/layout/hierarchy1"/>
    <dgm:cxn modelId="{6F927442-8C23-4B86-A045-7AEC6986E5CE}" type="presOf" srcId="{D33DEB7E-D2AD-4B3F-BE33-0296DF7BBB4F}" destId="{4F00C1F6-73D5-4559-AA94-02F8AE3444D3}" srcOrd="0" destOrd="0" presId="urn:microsoft.com/office/officeart/2005/8/layout/hierarchy1"/>
    <dgm:cxn modelId="{438ABDF0-A50F-4C6B-9BBC-36BED7347E42}" type="presOf" srcId="{4AF31FB6-70C8-4905-8C6E-63D0B762AE53}" destId="{195418A9-47E0-40B9-8301-D2325ED7A070}" srcOrd="0" destOrd="0" presId="urn:microsoft.com/office/officeart/2005/8/layout/hierarchy1"/>
    <dgm:cxn modelId="{85DABD6F-9CD0-48B6-A266-AFCB5BC567B8}" type="presOf" srcId="{9C54C39E-F587-4FB6-9F36-D9C1D9D376EE}" destId="{6D762695-536E-4986-9D03-5265796C7575}" srcOrd="0" destOrd="0" presId="urn:microsoft.com/office/officeart/2005/8/layout/hierarchy1"/>
    <dgm:cxn modelId="{93097DF6-1626-4CF8-8882-BC8199398AC4}" type="presOf" srcId="{D5B0DA9A-8092-419F-82B3-3FF89291F1C4}" destId="{DE56C17B-A357-4C4A-B9DB-72F127583B3A}" srcOrd="0" destOrd="0" presId="urn:microsoft.com/office/officeart/2005/8/layout/hierarchy1"/>
    <dgm:cxn modelId="{C660DDC7-6E16-4B1B-8633-64597BF6481B}" srcId="{D33DEB7E-D2AD-4B3F-BE33-0296DF7BBB4F}" destId="{9C54C39E-F587-4FB6-9F36-D9C1D9D376EE}" srcOrd="0" destOrd="0" parTransId="{2E9F56C9-3BC6-407C-85F3-89B7D00307E0}" sibTransId="{94E807D9-C866-422F-AAC6-48920762E6AF}"/>
    <dgm:cxn modelId="{6E73204A-31E6-483E-9B05-239D174DFA77}" srcId="{9C54C39E-F587-4FB6-9F36-D9C1D9D376EE}" destId="{64810F34-A8FC-413E-8122-17484A196A1E}" srcOrd="1" destOrd="0" parTransId="{62FD5300-355C-4178-AB63-A3A280B837A9}" sibTransId="{DDD52232-45C5-40A8-8D3F-BD1B960608D0}"/>
    <dgm:cxn modelId="{BFBFE600-1083-45CB-9946-9D72A2425252}" srcId="{4AF31FB6-70C8-4905-8C6E-63D0B762AE53}" destId="{D33DEB7E-D2AD-4B3F-BE33-0296DF7BBB4F}" srcOrd="0" destOrd="0" parTransId="{D93D2B7A-26B1-433A-BA4C-9398C404A322}" sibTransId="{C6BD22E2-B023-4E07-A110-22634F03A2EB}"/>
    <dgm:cxn modelId="{2228E2F7-B405-4313-AC88-655887C1E35C}" type="presOf" srcId="{8CAD1F29-DE1D-40A9-8F7E-66FB7985E2F0}" destId="{D597FC80-3721-4694-8273-AA269A5E4318}" srcOrd="0" destOrd="0" presId="urn:microsoft.com/office/officeart/2005/8/layout/hierarchy1"/>
    <dgm:cxn modelId="{7750DF7F-BAAA-423C-92C1-C2549F10A969}" type="presOf" srcId="{2E9F56C9-3BC6-407C-85F3-89B7D00307E0}" destId="{FB674069-067B-4419-9D13-6DF1BDF949BE}" srcOrd="0" destOrd="0" presId="urn:microsoft.com/office/officeart/2005/8/layout/hierarchy1"/>
    <dgm:cxn modelId="{11FEDA1A-E953-4216-BC7F-1A0EA8A4EA3B}" type="presOf" srcId="{64810F34-A8FC-413E-8122-17484A196A1E}" destId="{CD54BA79-D7D5-4C5A-94F1-4A21FFACEB7C}" srcOrd="0" destOrd="0" presId="urn:microsoft.com/office/officeart/2005/8/layout/hierarchy1"/>
    <dgm:cxn modelId="{D6D7A970-9390-4D6D-A7BE-BEB94F109C0C}" srcId="{9C54C39E-F587-4FB6-9F36-D9C1D9D376EE}" destId="{D5B0DA9A-8092-419F-82B3-3FF89291F1C4}" srcOrd="0" destOrd="0" parTransId="{8CAD1F29-DE1D-40A9-8F7E-66FB7985E2F0}" sibTransId="{7A0148B2-9838-494E-A0EC-F9DEF8A84972}"/>
    <dgm:cxn modelId="{C675ABB3-34E5-4476-879A-851C7709D644}" type="presParOf" srcId="{195418A9-47E0-40B9-8301-D2325ED7A070}" destId="{19AF3089-8B43-44EC-A3F1-C3EDF27B14B8}" srcOrd="0" destOrd="0" presId="urn:microsoft.com/office/officeart/2005/8/layout/hierarchy1"/>
    <dgm:cxn modelId="{C1669E7E-BB3A-401A-A6D3-13FF907CCB3F}" type="presParOf" srcId="{19AF3089-8B43-44EC-A3F1-C3EDF27B14B8}" destId="{5DFCF664-A75C-48A2-A7FD-6EA1DDE949D1}" srcOrd="0" destOrd="0" presId="urn:microsoft.com/office/officeart/2005/8/layout/hierarchy1"/>
    <dgm:cxn modelId="{7029D980-67AF-46B9-8DDF-23BAEBCAEC18}" type="presParOf" srcId="{5DFCF664-A75C-48A2-A7FD-6EA1DDE949D1}" destId="{9E5F0327-D85D-42D8-B35A-9DDA63FC02B1}" srcOrd="0" destOrd="0" presId="urn:microsoft.com/office/officeart/2005/8/layout/hierarchy1"/>
    <dgm:cxn modelId="{160727EE-1E56-4C84-A572-5E9E527B4D79}" type="presParOf" srcId="{5DFCF664-A75C-48A2-A7FD-6EA1DDE949D1}" destId="{4F00C1F6-73D5-4559-AA94-02F8AE3444D3}" srcOrd="1" destOrd="0" presId="urn:microsoft.com/office/officeart/2005/8/layout/hierarchy1"/>
    <dgm:cxn modelId="{E38A5FB6-B92C-4AEA-8052-BBA3883197F0}" type="presParOf" srcId="{19AF3089-8B43-44EC-A3F1-C3EDF27B14B8}" destId="{809016B7-01DC-471A-A45D-4385A568CBEA}" srcOrd="1" destOrd="0" presId="urn:microsoft.com/office/officeart/2005/8/layout/hierarchy1"/>
    <dgm:cxn modelId="{7A3B945F-4A05-45B8-879C-B8B8BE85B017}" type="presParOf" srcId="{809016B7-01DC-471A-A45D-4385A568CBEA}" destId="{FB674069-067B-4419-9D13-6DF1BDF949BE}" srcOrd="0" destOrd="0" presId="urn:microsoft.com/office/officeart/2005/8/layout/hierarchy1"/>
    <dgm:cxn modelId="{0E0031CD-9268-404A-81E3-E112BD44AB41}" type="presParOf" srcId="{809016B7-01DC-471A-A45D-4385A568CBEA}" destId="{23435CC9-611D-4582-AC27-C84FEADAD47A}" srcOrd="1" destOrd="0" presId="urn:microsoft.com/office/officeart/2005/8/layout/hierarchy1"/>
    <dgm:cxn modelId="{B80C922E-AE9C-49B1-B6D3-C8012CFB40AA}" type="presParOf" srcId="{23435CC9-611D-4582-AC27-C84FEADAD47A}" destId="{DD82AEB9-BD4B-417F-9997-7F2BB3A7B270}" srcOrd="0" destOrd="0" presId="urn:microsoft.com/office/officeart/2005/8/layout/hierarchy1"/>
    <dgm:cxn modelId="{4A5388BB-4F62-497C-B801-5DE60D49F299}" type="presParOf" srcId="{DD82AEB9-BD4B-417F-9997-7F2BB3A7B270}" destId="{6CFE5DBB-2050-4034-A718-86B2D8C492B6}" srcOrd="0" destOrd="0" presId="urn:microsoft.com/office/officeart/2005/8/layout/hierarchy1"/>
    <dgm:cxn modelId="{C5939CE3-BF7D-428E-9209-BB4EFA4FE6C2}" type="presParOf" srcId="{DD82AEB9-BD4B-417F-9997-7F2BB3A7B270}" destId="{6D762695-536E-4986-9D03-5265796C7575}" srcOrd="1" destOrd="0" presId="urn:microsoft.com/office/officeart/2005/8/layout/hierarchy1"/>
    <dgm:cxn modelId="{C81557F5-6A39-4B13-BA45-AAAE601A127D}" type="presParOf" srcId="{23435CC9-611D-4582-AC27-C84FEADAD47A}" destId="{B752A052-4E70-4206-A5CB-5F1032CE74FF}" srcOrd="1" destOrd="0" presId="urn:microsoft.com/office/officeart/2005/8/layout/hierarchy1"/>
    <dgm:cxn modelId="{DBA596C7-073D-499E-840C-43BBED51062B}" type="presParOf" srcId="{B752A052-4E70-4206-A5CB-5F1032CE74FF}" destId="{D597FC80-3721-4694-8273-AA269A5E4318}" srcOrd="0" destOrd="0" presId="urn:microsoft.com/office/officeart/2005/8/layout/hierarchy1"/>
    <dgm:cxn modelId="{EC3138EC-B8D6-4AFB-A3E8-484345329C78}" type="presParOf" srcId="{B752A052-4E70-4206-A5CB-5F1032CE74FF}" destId="{75134CF7-A2FF-4F23-A189-D7D1988A69F8}" srcOrd="1" destOrd="0" presId="urn:microsoft.com/office/officeart/2005/8/layout/hierarchy1"/>
    <dgm:cxn modelId="{6997C1BE-532F-4B5A-89E0-56B113C9D04D}" type="presParOf" srcId="{75134CF7-A2FF-4F23-A189-D7D1988A69F8}" destId="{C4080553-8AD3-4265-BFC6-5667B5818329}" srcOrd="0" destOrd="0" presId="urn:microsoft.com/office/officeart/2005/8/layout/hierarchy1"/>
    <dgm:cxn modelId="{E7370691-0ED3-4B91-831C-670A29B99F43}" type="presParOf" srcId="{C4080553-8AD3-4265-BFC6-5667B5818329}" destId="{85163914-4E05-4897-8340-0D104934B493}" srcOrd="0" destOrd="0" presId="urn:microsoft.com/office/officeart/2005/8/layout/hierarchy1"/>
    <dgm:cxn modelId="{A1918C9A-1854-4CF0-BD0B-18C3BB7B3C13}" type="presParOf" srcId="{C4080553-8AD3-4265-BFC6-5667B5818329}" destId="{DE56C17B-A357-4C4A-B9DB-72F127583B3A}" srcOrd="1" destOrd="0" presId="urn:microsoft.com/office/officeart/2005/8/layout/hierarchy1"/>
    <dgm:cxn modelId="{5B8DE64D-3773-41C1-904C-E17E5FFB90DF}" type="presParOf" srcId="{75134CF7-A2FF-4F23-A189-D7D1988A69F8}" destId="{B4473D43-F624-4D81-B743-B07931E53840}" srcOrd="1" destOrd="0" presId="urn:microsoft.com/office/officeart/2005/8/layout/hierarchy1"/>
    <dgm:cxn modelId="{98F3D9DB-E753-44DD-922F-23DD22BDC21A}" type="presParOf" srcId="{B752A052-4E70-4206-A5CB-5F1032CE74FF}" destId="{F0DBC825-56FA-4AE3-A956-D062771C0E94}" srcOrd="2" destOrd="0" presId="urn:microsoft.com/office/officeart/2005/8/layout/hierarchy1"/>
    <dgm:cxn modelId="{A054FF2F-1617-49E9-9BAC-928168F4F5C0}" type="presParOf" srcId="{B752A052-4E70-4206-A5CB-5F1032CE74FF}" destId="{9D8A8EF7-82AF-4621-A424-1632A4130541}" srcOrd="3" destOrd="0" presId="urn:microsoft.com/office/officeart/2005/8/layout/hierarchy1"/>
    <dgm:cxn modelId="{DCCAEDD1-76B9-4D18-9C38-A82F8518EC48}" type="presParOf" srcId="{9D8A8EF7-82AF-4621-A424-1632A4130541}" destId="{5AF08C2F-CFB1-4699-BB15-B237DABA35F5}" srcOrd="0" destOrd="0" presId="urn:microsoft.com/office/officeart/2005/8/layout/hierarchy1"/>
    <dgm:cxn modelId="{EB453855-F052-4142-B0E6-08F4A7D6A142}" type="presParOf" srcId="{5AF08C2F-CFB1-4699-BB15-B237DABA35F5}" destId="{0E4EE17D-F3A6-4FF9-9422-9D23E1E651CB}" srcOrd="0" destOrd="0" presId="urn:microsoft.com/office/officeart/2005/8/layout/hierarchy1"/>
    <dgm:cxn modelId="{8C362E52-2AAC-4565-A15E-6070DAF0AA4A}" type="presParOf" srcId="{5AF08C2F-CFB1-4699-BB15-B237DABA35F5}" destId="{CD54BA79-D7D5-4C5A-94F1-4A21FFACEB7C}" srcOrd="1" destOrd="0" presId="urn:microsoft.com/office/officeart/2005/8/layout/hierarchy1"/>
    <dgm:cxn modelId="{9322AFBC-0D67-478B-9312-5DA01B1F60B8}" type="presParOf" srcId="{9D8A8EF7-82AF-4621-A424-1632A4130541}" destId="{3E3D3284-3E10-4615-B4AB-1B1FBA0D89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A4252E-7697-44C4-A818-1BF7FF80D0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9EC8D88-29E7-462F-8A9F-404A29C5DB33}">
      <dgm:prSet phldrT="[Text]"/>
      <dgm:spPr/>
      <dgm:t>
        <a:bodyPr/>
        <a:lstStyle/>
        <a:p>
          <a:r>
            <a:rPr lang="en-US" dirty="0" err="1" smtClean="0"/>
            <a:t>Erythrodextrin</a:t>
          </a:r>
          <a:endParaRPr lang="en-GB" dirty="0"/>
        </a:p>
      </dgm:t>
    </dgm:pt>
    <dgm:pt modelId="{D3D56378-BC82-496F-A42C-26D47E7CFBBB}" type="parTrans" cxnId="{71BCD527-C515-4ED8-A4B5-EF724C619500}">
      <dgm:prSet/>
      <dgm:spPr/>
      <dgm:t>
        <a:bodyPr/>
        <a:lstStyle/>
        <a:p>
          <a:endParaRPr lang="en-GB"/>
        </a:p>
      </dgm:t>
    </dgm:pt>
    <dgm:pt modelId="{B38FD9D8-0A3A-4D12-94D6-ED9926BB3BBE}" type="sibTrans" cxnId="{71BCD527-C515-4ED8-A4B5-EF724C619500}">
      <dgm:prSet/>
      <dgm:spPr/>
      <dgm:t>
        <a:bodyPr/>
        <a:lstStyle/>
        <a:p>
          <a:endParaRPr lang="en-GB"/>
        </a:p>
      </dgm:t>
    </dgm:pt>
    <dgm:pt modelId="{DDDFBA86-895C-4739-97E7-63314D415AAC}">
      <dgm:prSet phldrT="[Text]"/>
      <dgm:spPr/>
      <dgm:t>
        <a:bodyPr/>
        <a:lstStyle/>
        <a:p>
          <a:r>
            <a:rPr lang="en-US" dirty="0" err="1" smtClean="0"/>
            <a:t>Maltose,maltotriose+isomaltose</a:t>
          </a:r>
          <a:endParaRPr lang="en-GB" dirty="0"/>
        </a:p>
      </dgm:t>
    </dgm:pt>
    <dgm:pt modelId="{56531944-83FC-46CC-86FA-E0AEF3DFAC52}" type="parTrans" cxnId="{681773DD-3C57-4241-9B70-84988AAEEFC0}">
      <dgm:prSet/>
      <dgm:spPr/>
      <dgm:t>
        <a:bodyPr/>
        <a:lstStyle/>
        <a:p>
          <a:endParaRPr lang="en-GB"/>
        </a:p>
      </dgm:t>
    </dgm:pt>
    <dgm:pt modelId="{EAAD53A6-86DC-4CE3-AFE4-790AC048A3A5}" type="sibTrans" cxnId="{681773DD-3C57-4241-9B70-84988AAEEFC0}">
      <dgm:prSet/>
      <dgm:spPr/>
      <dgm:t>
        <a:bodyPr/>
        <a:lstStyle/>
        <a:p>
          <a:endParaRPr lang="en-GB"/>
        </a:p>
      </dgm:t>
    </dgm:pt>
    <dgm:pt modelId="{ACCE7AA4-6BFD-425C-853D-FF7E3AD7DBD4}">
      <dgm:prSet phldrT="[Text]"/>
      <dgm:spPr/>
      <dgm:t>
        <a:bodyPr/>
        <a:lstStyle/>
        <a:p>
          <a:r>
            <a:rPr lang="en-US" dirty="0" err="1" smtClean="0"/>
            <a:t>Achrodextrin</a:t>
          </a:r>
          <a:endParaRPr lang="en-GB" dirty="0"/>
        </a:p>
      </dgm:t>
    </dgm:pt>
    <dgm:pt modelId="{375D7F15-5362-49F8-9065-859D42817D02}" type="parTrans" cxnId="{F19EB7DC-54F7-4549-A7B9-85EECF0CFEE4}">
      <dgm:prSet/>
      <dgm:spPr/>
      <dgm:t>
        <a:bodyPr/>
        <a:lstStyle/>
        <a:p>
          <a:endParaRPr lang="en-GB"/>
        </a:p>
      </dgm:t>
    </dgm:pt>
    <dgm:pt modelId="{BD8EE5C7-69DC-4579-9554-3804FAED6760}" type="sibTrans" cxnId="{F19EB7DC-54F7-4549-A7B9-85EECF0CFEE4}">
      <dgm:prSet/>
      <dgm:spPr/>
      <dgm:t>
        <a:bodyPr/>
        <a:lstStyle/>
        <a:p>
          <a:endParaRPr lang="en-GB"/>
        </a:p>
      </dgm:t>
    </dgm:pt>
    <dgm:pt modelId="{7D1B0D9A-B86D-434C-85E5-80667A6EC541}">
      <dgm:prSet phldrT="[Text]"/>
      <dgm:spPr/>
      <dgm:t>
        <a:bodyPr/>
        <a:lstStyle/>
        <a:p>
          <a:r>
            <a:rPr lang="en-US" dirty="0" err="1" smtClean="0"/>
            <a:t>Maltose,isomaltose</a:t>
          </a:r>
          <a:endParaRPr lang="en-GB" dirty="0"/>
        </a:p>
      </dgm:t>
    </dgm:pt>
    <dgm:pt modelId="{8900A574-0421-4937-BA94-6A86829780CF}" type="parTrans" cxnId="{755DFE89-37DF-437B-B42B-8699DBAA25F9}">
      <dgm:prSet/>
      <dgm:spPr/>
      <dgm:t>
        <a:bodyPr/>
        <a:lstStyle/>
        <a:p>
          <a:endParaRPr lang="en-GB"/>
        </a:p>
      </dgm:t>
    </dgm:pt>
    <dgm:pt modelId="{4BB2E549-A4EB-4558-9F67-45BE7EE9C59C}" type="sibTrans" cxnId="{755DFE89-37DF-437B-B42B-8699DBAA25F9}">
      <dgm:prSet/>
      <dgm:spPr/>
      <dgm:t>
        <a:bodyPr/>
        <a:lstStyle/>
        <a:p>
          <a:endParaRPr lang="en-GB"/>
        </a:p>
      </dgm:t>
    </dgm:pt>
    <dgm:pt modelId="{6791DF30-9317-4A83-BE83-96FF1CC32B21}" type="pres">
      <dgm:prSet presAssocID="{60A4252E-7697-44C4-A818-1BF7FF80D0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C164E86-F644-448C-9123-9C9B557A3E39}" type="pres">
      <dgm:prSet presAssocID="{49EC8D88-29E7-462F-8A9F-404A29C5DB33}" presName="hierRoot1" presStyleCnt="0"/>
      <dgm:spPr/>
    </dgm:pt>
    <dgm:pt modelId="{B07FE899-623E-466D-9285-62AE9279CA80}" type="pres">
      <dgm:prSet presAssocID="{49EC8D88-29E7-462F-8A9F-404A29C5DB33}" presName="composite" presStyleCnt="0"/>
      <dgm:spPr/>
    </dgm:pt>
    <dgm:pt modelId="{866A67DE-2785-425F-9BFA-BA6B05EDD32E}" type="pres">
      <dgm:prSet presAssocID="{49EC8D88-29E7-462F-8A9F-404A29C5DB33}" presName="background" presStyleLbl="node0" presStyleIdx="0" presStyleCnt="1"/>
      <dgm:spPr/>
    </dgm:pt>
    <dgm:pt modelId="{E093D78C-4F26-4B23-8AB0-5D39548AAEA4}" type="pres">
      <dgm:prSet presAssocID="{49EC8D88-29E7-462F-8A9F-404A29C5DB33}" presName="text" presStyleLbl="fgAcc0" presStyleIdx="0" presStyleCnt="1" custScaleX="82112" custScaleY="253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D58D2D-4C5F-458F-97A2-111D13F714BE}" type="pres">
      <dgm:prSet presAssocID="{49EC8D88-29E7-462F-8A9F-404A29C5DB33}" presName="hierChild2" presStyleCnt="0"/>
      <dgm:spPr/>
    </dgm:pt>
    <dgm:pt modelId="{D98740A9-B79F-4DFD-846A-ACA37B9BD6F0}" type="pres">
      <dgm:prSet presAssocID="{56531944-83FC-46CC-86FA-E0AEF3DFAC5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75077647-07D2-40FF-AA47-4158E88A2295}" type="pres">
      <dgm:prSet presAssocID="{DDDFBA86-895C-4739-97E7-63314D415AAC}" presName="hierRoot2" presStyleCnt="0"/>
      <dgm:spPr/>
    </dgm:pt>
    <dgm:pt modelId="{5E25F328-CFA2-4CF3-AF77-4A7243368135}" type="pres">
      <dgm:prSet presAssocID="{DDDFBA86-895C-4739-97E7-63314D415AAC}" presName="composite2" presStyleCnt="0"/>
      <dgm:spPr/>
    </dgm:pt>
    <dgm:pt modelId="{EF7C1928-A997-45C3-92EE-768B4E9609C2}" type="pres">
      <dgm:prSet presAssocID="{DDDFBA86-895C-4739-97E7-63314D415AAC}" presName="background2" presStyleLbl="node2" presStyleIdx="0" presStyleCnt="2"/>
      <dgm:spPr/>
    </dgm:pt>
    <dgm:pt modelId="{EDCCC1D1-2298-4079-9254-AD05018354D9}" type="pres">
      <dgm:prSet presAssocID="{DDDFBA86-895C-4739-97E7-63314D415AAC}" presName="text2" presStyleLbl="fgAcc2" presStyleIdx="0" presStyleCnt="2" custScaleX="85736" custScaleY="356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6D4D8A-B44C-49B9-AB36-66F854109F18}" type="pres">
      <dgm:prSet presAssocID="{DDDFBA86-895C-4739-97E7-63314D415AAC}" presName="hierChild3" presStyleCnt="0"/>
      <dgm:spPr/>
    </dgm:pt>
    <dgm:pt modelId="{400C5B58-7F70-46F6-BB68-D6509C2D8215}" type="pres">
      <dgm:prSet presAssocID="{375D7F15-5362-49F8-9065-859D42817D02}" presName="Name10" presStyleLbl="parChTrans1D2" presStyleIdx="1" presStyleCnt="2"/>
      <dgm:spPr/>
      <dgm:t>
        <a:bodyPr/>
        <a:lstStyle/>
        <a:p>
          <a:endParaRPr lang="en-GB"/>
        </a:p>
      </dgm:t>
    </dgm:pt>
    <dgm:pt modelId="{46D8401D-3336-4828-B994-28C21D2C051A}" type="pres">
      <dgm:prSet presAssocID="{ACCE7AA4-6BFD-425C-853D-FF7E3AD7DBD4}" presName="hierRoot2" presStyleCnt="0"/>
      <dgm:spPr/>
    </dgm:pt>
    <dgm:pt modelId="{89999788-6591-48CE-9563-C1E40B7F12C7}" type="pres">
      <dgm:prSet presAssocID="{ACCE7AA4-6BFD-425C-853D-FF7E3AD7DBD4}" presName="composite2" presStyleCnt="0"/>
      <dgm:spPr/>
    </dgm:pt>
    <dgm:pt modelId="{95C45319-E801-42B7-B74E-9C439DBB07F7}" type="pres">
      <dgm:prSet presAssocID="{ACCE7AA4-6BFD-425C-853D-FF7E3AD7DBD4}" presName="background2" presStyleLbl="node2" presStyleIdx="1" presStyleCnt="2"/>
      <dgm:spPr/>
    </dgm:pt>
    <dgm:pt modelId="{9E63AD0E-9D83-4BF9-B8FD-AFD0F1C33493}" type="pres">
      <dgm:prSet presAssocID="{ACCE7AA4-6BFD-425C-853D-FF7E3AD7DBD4}" presName="text2" presStyleLbl="fgAcc2" presStyleIdx="1" presStyleCnt="2" custScaleX="68035" custScaleY="242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7905C7-02E7-4001-AFF3-69E3B08DDFE5}" type="pres">
      <dgm:prSet presAssocID="{ACCE7AA4-6BFD-425C-853D-FF7E3AD7DBD4}" presName="hierChild3" presStyleCnt="0"/>
      <dgm:spPr/>
    </dgm:pt>
    <dgm:pt modelId="{E6C5A68F-3EE0-4614-B2FC-4DD06198F85E}" type="pres">
      <dgm:prSet presAssocID="{8900A574-0421-4937-BA94-6A86829780CF}" presName="Name17" presStyleLbl="parChTrans1D3" presStyleIdx="0" presStyleCnt="1"/>
      <dgm:spPr/>
      <dgm:t>
        <a:bodyPr/>
        <a:lstStyle/>
        <a:p>
          <a:endParaRPr lang="en-GB"/>
        </a:p>
      </dgm:t>
    </dgm:pt>
    <dgm:pt modelId="{9C9D560D-3380-42DE-B83A-643413B719DD}" type="pres">
      <dgm:prSet presAssocID="{7D1B0D9A-B86D-434C-85E5-80667A6EC541}" presName="hierRoot3" presStyleCnt="0"/>
      <dgm:spPr/>
    </dgm:pt>
    <dgm:pt modelId="{72A2BF99-72BE-4EE9-A0FD-8D4A8C116ABF}" type="pres">
      <dgm:prSet presAssocID="{7D1B0D9A-B86D-434C-85E5-80667A6EC541}" presName="composite3" presStyleCnt="0"/>
      <dgm:spPr/>
    </dgm:pt>
    <dgm:pt modelId="{55F04E2E-4A5C-4169-9C2E-66A0A595B547}" type="pres">
      <dgm:prSet presAssocID="{7D1B0D9A-B86D-434C-85E5-80667A6EC541}" presName="background3" presStyleLbl="node3" presStyleIdx="0" presStyleCnt="1"/>
      <dgm:spPr/>
    </dgm:pt>
    <dgm:pt modelId="{2A550B56-254C-4F02-8186-BF2800535D69}" type="pres">
      <dgm:prSet presAssocID="{7D1B0D9A-B86D-434C-85E5-80667A6EC541}" presName="text3" presStyleLbl="fgAcc3" presStyleIdx="0" presStyleCnt="1" custScaleX="68739" custScaleY="354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3C28EF-8D16-418B-8BA0-33A4F4C51626}" type="pres">
      <dgm:prSet presAssocID="{7D1B0D9A-B86D-434C-85E5-80667A6EC541}" presName="hierChild4" presStyleCnt="0"/>
      <dgm:spPr/>
    </dgm:pt>
  </dgm:ptLst>
  <dgm:cxnLst>
    <dgm:cxn modelId="{327D2B48-45D8-478A-A1E6-732B8DC97744}" type="presOf" srcId="{375D7F15-5362-49F8-9065-859D42817D02}" destId="{400C5B58-7F70-46F6-BB68-D6509C2D8215}" srcOrd="0" destOrd="0" presId="urn:microsoft.com/office/officeart/2005/8/layout/hierarchy1"/>
    <dgm:cxn modelId="{A5C99A37-A3AF-48DF-A968-06B2DFFAAC6C}" type="presOf" srcId="{8900A574-0421-4937-BA94-6A86829780CF}" destId="{E6C5A68F-3EE0-4614-B2FC-4DD06198F85E}" srcOrd="0" destOrd="0" presId="urn:microsoft.com/office/officeart/2005/8/layout/hierarchy1"/>
    <dgm:cxn modelId="{EAE5F57A-1A38-4393-A8E5-27F58AC06DFE}" type="presOf" srcId="{ACCE7AA4-6BFD-425C-853D-FF7E3AD7DBD4}" destId="{9E63AD0E-9D83-4BF9-B8FD-AFD0F1C33493}" srcOrd="0" destOrd="0" presId="urn:microsoft.com/office/officeart/2005/8/layout/hierarchy1"/>
    <dgm:cxn modelId="{755DFE89-37DF-437B-B42B-8699DBAA25F9}" srcId="{ACCE7AA4-6BFD-425C-853D-FF7E3AD7DBD4}" destId="{7D1B0D9A-B86D-434C-85E5-80667A6EC541}" srcOrd="0" destOrd="0" parTransId="{8900A574-0421-4937-BA94-6A86829780CF}" sibTransId="{4BB2E549-A4EB-4558-9F67-45BE7EE9C59C}"/>
    <dgm:cxn modelId="{701F50AA-6E43-48B0-9EBD-99B43FAE995D}" type="presOf" srcId="{56531944-83FC-46CC-86FA-E0AEF3DFAC52}" destId="{D98740A9-B79F-4DFD-846A-ACA37B9BD6F0}" srcOrd="0" destOrd="0" presId="urn:microsoft.com/office/officeart/2005/8/layout/hierarchy1"/>
    <dgm:cxn modelId="{5C574F86-2707-46A0-AEB6-AE4B337CF24C}" type="presOf" srcId="{DDDFBA86-895C-4739-97E7-63314D415AAC}" destId="{EDCCC1D1-2298-4079-9254-AD05018354D9}" srcOrd="0" destOrd="0" presId="urn:microsoft.com/office/officeart/2005/8/layout/hierarchy1"/>
    <dgm:cxn modelId="{F19EB7DC-54F7-4549-A7B9-85EECF0CFEE4}" srcId="{49EC8D88-29E7-462F-8A9F-404A29C5DB33}" destId="{ACCE7AA4-6BFD-425C-853D-FF7E3AD7DBD4}" srcOrd="1" destOrd="0" parTransId="{375D7F15-5362-49F8-9065-859D42817D02}" sibTransId="{BD8EE5C7-69DC-4579-9554-3804FAED6760}"/>
    <dgm:cxn modelId="{71BCD527-C515-4ED8-A4B5-EF724C619500}" srcId="{60A4252E-7697-44C4-A818-1BF7FF80D02D}" destId="{49EC8D88-29E7-462F-8A9F-404A29C5DB33}" srcOrd="0" destOrd="0" parTransId="{D3D56378-BC82-496F-A42C-26D47E7CFBBB}" sibTransId="{B38FD9D8-0A3A-4D12-94D6-ED9926BB3BBE}"/>
    <dgm:cxn modelId="{681773DD-3C57-4241-9B70-84988AAEEFC0}" srcId="{49EC8D88-29E7-462F-8A9F-404A29C5DB33}" destId="{DDDFBA86-895C-4739-97E7-63314D415AAC}" srcOrd="0" destOrd="0" parTransId="{56531944-83FC-46CC-86FA-E0AEF3DFAC52}" sibTransId="{EAAD53A6-86DC-4CE3-AFE4-790AC048A3A5}"/>
    <dgm:cxn modelId="{1DD92975-3BBD-4B62-A18D-FAE11E44A499}" type="presOf" srcId="{60A4252E-7697-44C4-A818-1BF7FF80D02D}" destId="{6791DF30-9317-4A83-BE83-96FF1CC32B21}" srcOrd="0" destOrd="0" presId="urn:microsoft.com/office/officeart/2005/8/layout/hierarchy1"/>
    <dgm:cxn modelId="{30C8CB14-6C31-49D2-BC52-8E1E85BF78C4}" type="presOf" srcId="{49EC8D88-29E7-462F-8A9F-404A29C5DB33}" destId="{E093D78C-4F26-4B23-8AB0-5D39548AAEA4}" srcOrd="0" destOrd="0" presId="urn:microsoft.com/office/officeart/2005/8/layout/hierarchy1"/>
    <dgm:cxn modelId="{71DE6EBA-11CD-4682-A861-B6EC49015F68}" type="presOf" srcId="{7D1B0D9A-B86D-434C-85E5-80667A6EC541}" destId="{2A550B56-254C-4F02-8186-BF2800535D69}" srcOrd="0" destOrd="0" presId="urn:microsoft.com/office/officeart/2005/8/layout/hierarchy1"/>
    <dgm:cxn modelId="{0FC0B8D6-341C-409C-B2F9-E9C7DCD281AA}" type="presParOf" srcId="{6791DF30-9317-4A83-BE83-96FF1CC32B21}" destId="{2C164E86-F644-448C-9123-9C9B557A3E39}" srcOrd="0" destOrd="0" presId="urn:microsoft.com/office/officeart/2005/8/layout/hierarchy1"/>
    <dgm:cxn modelId="{4749B3F2-693F-4224-BC20-58D6585BA4DA}" type="presParOf" srcId="{2C164E86-F644-448C-9123-9C9B557A3E39}" destId="{B07FE899-623E-466D-9285-62AE9279CA80}" srcOrd="0" destOrd="0" presId="urn:microsoft.com/office/officeart/2005/8/layout/hierarchy1"/>
    <dgm:cxn modelId="{FFA2560F-07E1-4E27-9B30-5A1B624E7B4A}" type="presParOf" srcId="{B07FE899-623E-466D-9285-62AE9279CA80}" destId="{866A67DE-2785-425F-9BFA-BA6B05EDD32E}" srcOrd="0" destOrd="0" presId="urn:microsoft.com/office/officeart/2005/8/layout/hierarchy1"/>
    <dgm:cxn modelId="{A525C000-4D81-47C1-BD78-0D9E1E5C1B93}" type="presParOf" srcId="{B07FE899-623E-466D-9285-62AE9279CA80}" destId="{E093D78C-4F26-4B23-8AB0-5D39548AAEA4}" srcOrd="1" destOrd="0" presId="urn:microsoft.com/office/officeart/2005/8/layout/hierarchy1"/>
    <dgm:cxn modelId="{C764F6A8-97D7-43CA-8FF6-27B82A9D671C}" type="presParOf" srcId="{2C164E86-F644-448C-9123-9C9B557A3E39}" destId="{FFD58D2D-4C5F-458F-97A2-111D13F714BE}" srcOrd="1" destOrd="0" presId="urn:microsoft.com/office/officeart/2005/8/layout/hierarchy1"/>
    <dgm:cxn modelId="{411E0D0A-E2BE-43E6-81F5-8F80B373F555}" type="presParOf" srcId="{FFD58D2D-4C5F-458F-97A2-111D13F714BE}" destId="{D98740A9-B79F-4DFD-846A-ACA37B9BD6F0}" srcOrd="0" destOrd="0" presId="urn:microsoft.com/office/officeart/2005/8/layout/hierarchy1"/>
    <dgm:cxn modelId="{D44D8B91-6E6D-44F7-BBC1-C1E53457F607}" type="presParOf" srcId="{FFD58D2D-4C5F-458F-97A2-111D13F714BE}" destId="{75077647-07D2-40FF-AA47-4158E88A2295}" srcOrd="1" destOrd="0" presId="urn:microsoft.com/office/officeart/2005/8/layout/hierarchy1"/>
    <dgm:cxn modelId="{748E405D-EF75-4E7B-B1E6-53569C16C1F2}" type="presParOf" srcId="{75077647-07D2-40FF-AA47-4158E88A2295}" destId="{5E25F328-CFA2-4CF3-AF77-4A7243368135}" srcOrd="0" destOrd="0" presId="urn:microsoft.com/office/officeart/2005/8/layout/hierarchy1"/>
    <dgm:cxn modelId="{540E8743-727B-43B3-B4BC-2894E240548E}" type="presParOf" srcId="{5E25F328-CFA2-4CF3-AF77-4A7243368135}" destId="{EF7C1928-A997-45C3-92EE-768B4E9609C2}" srcOrd="0" destOrd="0" presId="urn:microsoft.com/office/officeart/2005/8/layout/hierarchy1"/>
    <dgm:cxn modelId="{BA0AB4EE-1B45-46FE-9B17-CAA9FE101D80}" type="presParOf" srcId="{5E25F328-CFA2-4CF3-AF77-4A7243368135}" destId="{EDCCC1D1-2298-4079-9254-AD05018354D9}" srcOrd="1" destOrd="0" presId="urn:microsoft.com/office/officeart/2005/8/layout/hierarchy1"/>
    <dgm:cxn modelId="{DFBC1695-A6DE-4254-8693-A4A73DD5EDFD}" type="presParOf" srcId="{75077647-07D2-40FF-AA47-4158E88A2295}" destId="{296D4D8A-B44C-49B9-AB36-66F854109F18}" srcOrd="1" destOrd="0" presId="urn:microsoft.com/office/officeart/2005/8/layout/hierarchy1"/>
    <dgm:cxn modelId="{10A25775-3FD8-4BB8-B1B0-A6828482D59A}" type="presParOf" srcId="{FFD58D2D-4C5F-458F-97A2-111D13F714BE}" destId="{400C5B58-7F70-46F6-BB68-D6509C2D8215}" srcOrd="2" destOrd="0" presId="urn:microsoft.com/office/officeart/2005/8/layout/hierarchy1"/>
    <dgm:cxn modelId="{C6A902FD-0616-4375-9DB9-DA510DE09B2E}" type="presParOf" srcId="{FFD58D2D-4C5F-458F-97A2-111D13F714BE}" destId="{46D8401D-3336-4828-B994-28C21D2C051A}" srcOrd="3" destOrd="0" presId="urn:microsoft.com/office/officeart/2005/8/layout/hierarchy1"/>
    <dgm:cxn modelId="{E5C4996C-8260-451E-B741-980B80B531DF}" type="presParOf" srcId="{46D8401D-3336-4828-B994-28C21D2C051A}" destId="{89999788-6591-48CE-9563-C1E40B7F12C7}" srcOrd="0" destOrd="0" presId="urn:microsoft.com/office/officeart/2005/8/layout/hierarchy1"/>
    <dgm:cxn modelId="{DAFDC377-89A2-4B65-83E9-D88A15423D54}" type="presParOf" srcId="{89999788-6591-48CE-9563-C1E40B7F12C7}" destId="{95C45319-E801-42B7-B74E-9C439DBB07F7}" srcOrd="0" destOrd="0" presId="urn:microsoft.com/office/officeart/2005/8/layout/hierarchy1"/>
    <dgm:cxn modelId="{9E1B3796-4705-47BC-8424-16C56B9C0CA7}" type="presParOf" srcId="{89999788-6591-48CE-9563-C1E40B7F12C7}" destId="{9E63AD0E-9D83-4BF9-B8FD-AFD0F1C33493}" srcOrd="1" destOrd="0" presId="urn:microsoft.com/office/officeart/2005/8/layout/hierarchy1"/>
    <dgm:cxn modelId="{1719F221-B6D7-47AB-986A-A5052B86B822}" type="presParOf" srcId="{46D8401D-3336-4828-B994-28C21D2C051A}" destId="{727905C7-02E7-4001-AFF3-69E3B08DDFE5}" srcOrd="1" destOrd="0" presId="urn:microsoft.com/office/officeart/2005/8/layout/hierarchy1"/>
    <dgm:cxn modelId="{2F2CD82A-4E90-4FF8-9D7E-D57903A55F53}" type="presParOf" srcId="{727905C7-02E7-4001-AFF3-69E3B08DDFE5}" destId="{E6C5A68F-3EE0-4614-B2FC-4DD06198F85E}" srcOrd="0" destOrd="0" presId="urn:microsoft.com/office/officeart/2005/8/layout/hierarchy1"/>
    <dgm:cxn modelId="{B4026EE4-DC5A-40D9-8CA4-DCFFDD85CAE8}" type="presParOf" srcId="{727905C7-02E7-4001-AFF3-69E3B08DDFE5}" destId="{9C9D560D-3380-42DE-B83A-643413B719DD}" srcOrd="1" destOrd="0" presId="urn:microsoft.com/office/officeart/2005/8/layout/hierarchy1"/>
    <dgm:cxn modelId="{5F73FC33-BC03-4DDE-8A90-21981825294F}" type="presParOf" srcId="{9C9D560D-3380-42DE-B83A-643413B719DD}" destId="{72A2BF99-72BE-4EE9-A0FD-8D4A8C116ABF}" srcOrd="0" destOrd="0" presId="urn:microsoft.com/office/officeart/2005/8/layout/hierarchy1"/>
    <dgm:cxn modelId="{6021B78E-0D22-479E-B8F6-1086FBFCAB91}" type="presParOf" srcId="{72A2BF99-72BE-4EE9-A0FD-8D4A8C116ABF}" destId="{55F04E2E-4A5C-4169-9C2E-66A0A595B547}" srcOrd="0" destOrd="0" presId="urn:microsoft.com/office/officeart/2005/8/layout/hierarchy1"/>
    <dgm:cxn modelId="{73BD8743-79E9-4F9C-BFE1-EEDD0AEBC90A}" type="presParOf" srcId="{72A2BF99-72BE-4EE9-A0FD-8D4A8C116ABF}" destId="{2A550B56-254C-4F02-8186-BF2800535D69}" srcOrd="1" destOrd="0" presId="urn:microsoft.com/office/officeart/2005/8/layout/hierarchy1"/>
    <dgm:cxn modelId="{D89FC57C-1AD9-4DC2-987F-164460B56101}" type="presParOf" srcId="{9C9D560D-3380-42DE-B83A-643413B719DD}" destId="{603C28EF-8D16-418B-8BA0-33A4F4C516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BC825-56FA-4AE3-A956-D062771C0E94}">
      <dsp:nvSpPr>
        <dsp:cNvPr id="0" name=""/>
        <dsp:cNvSpPr/>
      </dsp:nvSpPr>
      <dsp:spPr>
        <a:xfrm>
          <a:off x="3954470" y="2395385"/>
          <a:ext cx="1543549" cy="87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606"/>
              </a:lnTo>
              <a:lnTo>
                <a:pt x="1543549" y="616606"/>
              </a:lnTo>
              <a:lnTo>
                <a:pt x="1543549" y="8752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7FC80-3721-4694-8273-AA269A5E4318}">
      <dsp:nvSpPr>
        <dsp:cNvPr id="0" name=""/>
        <dsp:cNvSpPr/>
      </dsp:nvSpPr>
      <dsp:spPr>
        <a:xfrm>
          <a:off x="2946640" y="2395385"/>
          <a:ext cx="1007829" cy="875250"/>
        </a:xfrm>
        <a:custGeom>
          <a:avLst/>
          <a:gdLst/>
          <a:ahLst/>
          <a:cxnLst/>
          <a:rect l="0" t="0" r="0" b="0"/>
          <a:pathLst>
            <a:path>
              <a:moveTo>
                <a:pt x="1007829" y="0"/>
              </a:moveTo>
              <a:lnTo>
                <a:pt x="1007829" y="616606"/>
              </a:lnTo>
              <a:lnTo>
                <a:pt x="0" y="616606"/>
              </a:lnTo>
              <a:lnTo>
                <a:pt x="0" y="8752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74069-067B-4419-9D13-6DF1BDF949BE}">
      <dsp:nvSpPr>
        <dsp:cNvPr id="0" name=""/>
        <dsp:cNvSpPr/>
      </dsp:nvSpPr>
      <dsp:spPr>
        <a:xfrm>
          <a:off x="3908750" y="960042"/>
          <a:ext cx="91440" cy="748737"/>
        </a:xfrm>
        <a:custGeom>
          <a:avLst/>
          <a:gdLst/>
          <a:ahLst/>
          <a:cxnLst/>
          <a:rect l="0" t="0" r="0" b="0"/>
          <a:pathLst>
            <a:path>
              <a:moveTo>
                <a:pt x="50940" y="0"/>
              </a:moveTo>
              <a:lnTo>
                <a:pt x="50940" y="490093"/>
              </a:lnTo>
              <a:lnTo>
                <a:pt x="45720" y="490093"/>
              </a:lnTo>
              <a:lnTo>
                <a:pt x="45720" y="748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F0327-D85D-42D8-B35A-9DDA63FC02B1}">
      <dsp:nvSpPr>
        <dsp:cNvPr id="0" name=""/>
        <dsp:cNvSpPr/>
      </dsp:nvSpPr>
      <dsp:spPr>
        <a:xfrm>
          <a:off x="2924699" y="2751"/>
          <a:ext cx="2069984" cy="957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0C1F6-73D5-4559-AA94-02F8AE3444D3}">
      <dsp:nvSpPr>
        <dsp:cNvPr id="0" name=""/>
        <dsp:cNvSpPr/>
      </dsp:nvSpPr>
      <dsp:spPr>
        <a:xfrm>
          <a:off x="3234916" y="297457"/>
          <a:ext cx="2069984" cy="957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Boiled starch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 dirty="0"/>
        </a:p>
      </dsp:txBody>
      <dsp:txXfrm>
        <a:off x="3262954" y="325495"/>
        <a:ext cx="2013908" cy="901214"/>
      </dsp:txXfrm>
    </dsp:sp>
    <dsp:sp modelId="{6CFE5DBB-2050-4034-A718-86B2D8C492B6}">
      <dsp:nvSpPr>
        <dsp:cNvPr id="0" name=""/>
        <dsp:cNvSpPr/>
      </dsp:nvSpPr>
      <dsp:spPr>
        <a:xfrm>
          <a:off x="2970822" y="1708779"/>
          <a:ext cx="1967296" cy="68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62695-536E-4986-9D03-5265796C7575}">
      <dsp:nvSpPr>
        <dsp:cNvPr id="0" name=""/>
        <dsp:cNvSpPr/>
      </dsp:nvSpPr>
      <dsp:spPr>
        <a:xfrm>
          <a:off x="3281039" y="2003485"/>
          <a:ext cx="1967296" cy="686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Soluble starch</a:t>
          </a:r>
          <a:endParaRPr lang="en-GB" sz="2200" kern="1200" dirty="0"/>
        </a:p>
      </dsp:txBody>
      <dsp:txXfrm>
        <a:off x="3301149" y="2023595"/>
        <a:ext cx="1927076" cy="646385"/>
      </dsp:txXfrm>
    </dsp:sp>
    <dsp:sp modelId="{85163914-4E05-4897-8340-0D104934B493}">
      <dsp:nvSpPr>
        <dsp:cNvPr id="0" name=""/>
        <dsp:cNvSpPr/>
      </dsp:nvSpPr>
      <dsp:spPr>
        <a:xfrm>
          <a:off x="1718529" y="3270635"/>
          <a:ext cx="2456223" cy="821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6C17B-A357-4C4A-B9DB-72F127583B3A}">
      <dsp:nvSpPr>
        <dsp:cNvPr id="0" name=""/>
        <dsp:cNvSpPr/>
      </dsp:nvSpPr>
      <dsp:spPr>
        <a:xfrm>
          <a:off x="2028746" y="3565342"/>
          <a:ext cx="2456223" cy="8210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erythrodextrin</a:t>
          </a:r>
          <a:endParaRPr lang="en-GB" sz="2200" kern="1200" dirty="0"/>
        </a:p>
      </dsp:txBody>
      <dsp:txXfrm>
        <a:off x="2052793" y="3589389"/>
        <a:ext cx="2408129" cy="772932"/>
      </dsp:txXfrm>
    </dsp:sp>
    <dsp:sp modelId="{0E4EE17D-F3A6-4FF9-9422-9D23E1E651CB}">
      <dsp:nvSpPr>
        <dsp:cNvPr id="0" name=""/>
        <dsp:cNvSpPr/>
      </dsp:nvSpPr>
      <dsp:spPr>
        <a:xfrm>
          <a:off x="4795187" y="3270635"/>
          <a:ext cx="1405666" cy="671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4BA79-D7D5-4C5A-94F1-4A21FFACEB7C}">
      <dsp:nvSpPr>
        <dsp:cNvPr id="0" name=""/>
        <dsp:cNvSpPr/>
      </dsp:nvSpPr>
      <dsp:spPr>
        <a:xfrm>
          <a:off x="5105404" y="3565342"/>
          <a:ext cx="1405666" cy="671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maltose</a:t>
          </a:r>
          <a:endParaRPr lang="en-GB" sz="2200" kern="1200" dirty="0"/>
        </a:p>
      </dsp:txBody>
      <dsp:txXfrm>
        <a:off x="5125061" y="3584999"/>
        <a:ext cx="1366352" cy="631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A68F-3EE0-4614-B2FC-4DD06198F85E}">
      <dsp:nvSpPr>
        <dsp:cNvPr id="0" name=""/>
        <dsp:cNvSpPr/>
      </dsp:nvSpPr>
      <dsp:spPr>
        <a:xfrm>
          <a:off x="5794770" y="2166272"/>
          <a:ext cx="91440" cy="1040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02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C5B58-7F70-46F6-BB68-D6509C2D8215}">
      <dsp:nvSpPr>
        <dsp:cNvPr id="0" name=""/>
        <dsp:cNvSpPr/>
      </dsp:nvSpPr>
      <dsp:spPr>
        <a:xfrm>
          <a:off x="3909797" y="576058"/>
          <a:ext cx="1930693" cy="1040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890"/>
              </a:lnTo>
              <a:lnTo>
                <a:pt x="1930693" y="708890"/>
              </a:lnTo>
              <a:lnTo>
                <a:pt x="1930693" y="1040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740A9-B79F-4DFD-846A-ACA37B9BD6F0}">
      <dsp:nvSpPr>
        <dsp:cNvPr id="0" name=""/>
        <dsp:cNvSpPr/>
      </dsp:nvSpPr>
      <dsp:spPr>
        <a:xfrm>
          <a:off x="2295663" y="576058"/>
          <a:ext cx="1614133" cy="1040235"/>
        </a:xfrm>
        <a:custGeom>
          <a:avLst/>
          <a:gdLst/>
          <a:ahLst/>
          <a:cxnLst/>
          <a:rect l="0" t="0" r="0" b="0"/>
          <a:pathLst>
            <a:path>
              <a:moveTo>
                <a:pt x="1614133" y="0"/>
              </a:moveTo>
              <a:lnTo>
                <a:pt x="1614133" y="708890"/>
              </a:lnTo>
              <a:lnTo>
                <a:pt x="0" y="708890"/>
              </a:lnTo>
              <a:lnTo>
                <a:pt x="0" y="1040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A67DE-2785-425F-9BFA-BA6B05EDD32E}">
      <dsp:nvSpPr>
        <dsp:cNvPr id="0" name=""/>
        <dsp:cNvSpPr/>
      </dsp:nvSpPr>
      <dsp:spPr>
        <a:xfrm>
          <a:off x="2441329" y="528"/>
          <a:ext cx="2936934" cy="575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3D78C-4F26-4B23-8AB0-5D39548AAEA4}">
      <dsp:nvSpPr>
        <dsp:cNvPr id="0" name=""/>
        <dsp:cNvSpPr/>
      </dsp:nvSpPr>
      <dsp:spPr>
        <a:xfrm>
          <a:off x="2838745" y="378073"/>
          <a:ext cx="2936934" cy="575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Erythrodextrin</a:t>
          </a:r>
          <a:endParaRPr lang="en-GB" sz="1600" kern="1200" dirty="0"/>
        </a:p>
      </dsp:txBody>
      <dsp:txXfrm>
        <a:off x="2855602" y="394930"/>
        <a:ext cx="2903220" cy="541815"/>
      </dsp:txXfrm>
    </dsp:sp>
    <dsp:sp modelId="{EF7C1928-A997-45C3-92EE-768B4E9609C2}">
      <dsp:nvSpPr>
        <dsp:cNvPr id="0" name=""/>
        <dsp:cNvSpPr/>
      </dsp:nvSpPr>
      <dsp:spPr>
        <a:xfrm>
          <a:off x="762385" y="1616294"/>
          <a:ext cx="3066555" cy="810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CC1D1-2298-4079-9254-AD05018354D9}">
      <dsp:nvSpPr>
        <dsp:cNvPr id="0" name=""/>
        <dsp:cNvSpPr/>
      </dsp:nvSpPr>
      <dsp:spPr>
        <a:xfrm>
          <a:off x="1159801" y="1993839"/>
          <a:ext cx="3066555" cy="810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Maltose,maltotriose+isomaltose</a:t>
          </a:r>
          <a:endParaRPr lang="en-GB" sz="1600" kern="1200" dirty="0"/>
        </a:p>
      </dsp:txBody>
      <dsp:txXfrm>
        <a:off x="1183547" y="2017585"/>
        <a:ext cx="3019063" cy="763246"/>
      </dsp:txXfrm>
    </dsp:sp>
    <dsp:sp modelId="{95C45319-E801-42B7-B74E-9C439DBB07F7}">
      <dsp:nvSpPr>
        <dsp:cNvPr id="0" name=""/>
        <dsp:cNvSpPr/>
      </dsp:nvSpPr>
      <dsp:spPr>
        <a:xfrm>
          <a:off x="4623772" y="1616294"/>
          <a:ext cx="2433436" cy="549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3AD0E-9D83-4BF9-B8FD-AFD0F1C33493}">
      <dsp:nvSpPr>
        <dsp:cNvPr id="0" name=""/>
        <dsp:cNvSpPr/>
      </dsp:nvSpPr>
      <dsp:spPr>
        <a:xfrm>
          <a:off x="5021188" y="1993839"/>
          <a:ext cx="2433436" cy="549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Achrodextrin</a:t>
          </a:r>
          <a:endParaRPr lang="en-GB" sz="1600" kern="1200" dirty="0"/>
        </a:p>
      </dsp:txBody>
      <dsp:txXfrm>
        <a:off x="5037296" y="2009947"/>
        <a:ext cx="2401220" cy="517762"/>
      </dsp:txXfrm>
    </dsp:sp>
    <dsp:sp modelId="{55F04E2E-4A5C-4169-9C2E-66A0A595B547}">
      <dsp:nvSpPr>
        <dsp:cNvPr id="0" name=""/>
        <dsp:cNvSpPr/>
      </dsp:nvSpPr>
      <dsp:spPr>
        <a:xfrm>
          <a:off x="4611182" y="3206508"/>
          <a:ext cx="2458616" cy="804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50B56-254C-4F02-8186-BF2800535D69}">
      <dsp:nvSpPr>
        <dsp:cNvPr id="0" name=""/>
        <dsp:cNvSpPr/>
      </dsp:nvSpPr>
      <dsp:spPr>
        <a:xfrm>
          <a:off x="5008597" y="3584053"/>
          <a:ext cx="2458616" cy="804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Maltose,isomaltose</a:t>
          </a:r>
          <a:endParaRPr lang="en-GB" sz="1600" kern="1200" dirty="0"/>
        </a:p>
      </dsp:txBody>
      <dsp:txXfrm>
        <a:off x="5032161" y="3607617"/>
        <a:ext cx="2411488" cy="757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7F2BE-40C7-4D9A-AB6F-B9D54AA9A8A9}" type="datetimeFigureOut">
              <a:rPr lang="en-US" smtClean="0"/>
              <a:pPr/>
              <a:t>9/21/2019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2D4C1-5924-408A-9B36-113D2B181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2D4C1-5924-408A-9B36-113D2B181D9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2D4C1-5924-408A-9B36-113D2B181D9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923E13-5A76-4C4B-BC3B-0E49AA6CACD4}" type="datetimeFigureOut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110A2-DE6D-4C2B-833C-A9B7B16BDA9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Digestion of carbohydrate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7854696" cy="12954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Dr. DEEPA G.S</a:t>
            </a:r>
          </a:p>
          <a:p>
            <a:pPr algn="l"/>
            <a:r>
              <a:rPr lang="en-US" sz="1600" dirty="0" smtClean="0"/>
              <a:t>Assistant Professor</a:t>
            </a:r>
          </a:p>
          <a:p>
            <a:pPr algn="l"/>
            <a:r>
              <a:rPr lang="en-US" sz="1600" dirty="0" smtClean="0"/>
              <a:t>Dept. of Physiology and Biochemistry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glucose represents more than 80 per cent of the final product of carbohydrate digestion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galactose</a:t>
            </a:r>
            <a:r>
              <a:rPr lang="en-US" sz="3600" dirty="0" smtClean="0"/>
              <a:t> and fructose each seldom more than 10 per cent.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5D8C-E8D9-45E5-AC85-8037D20FA19C}" type="datetime1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381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600200"/>
            <a:ext cx="8756652" cy="3962400"/>
          </a:xfrm>
        </p:spPr>
      </p:pic>
      <p:pic>
        <p:nvPicPr>
          <p:cNvPr id="5" name="Picture 4" descr="untitled.jpg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778500"/>
            <a:ext cx="4640385" cy="31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Absorption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   Process by which end products of digestion pass through the intestinal epithelium and enter the blood stream</a:t>
            </a:r>
          </a:p>
          <a:p>
            <a:r>
              <a:rPr lang="en-US" sz="3200" dirty="0" smtClean="0"/>
              <a:t>Stomach </a:t>
            </a:r>
            <a:r>
              <a:rPr lang="en-US" dirty="0" smtClean="0"/>
              <a:t>:absorbs  very  little food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eg: water, alcohol, saline, glucose, easily diffusible drugs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b="1" dirty="0" smtClean="0"/>
              <a:t>Small intestine: </a:t>
            </a:r>
            <a:r>
              <a:rPr lang="en-US" dirty="0" smtClean="0"/>
              <a:t>Chief site for absorption</a:t>
            </a:r>
          </a:p>
          <a:p>
            <a:pPr>
              <a:buNone/>
            </a:pPr>
            <a:r>
              <a:rPr lang="en-US" dirty="0" smtClean="0"/>
              <a:t>		Upper part: Secretion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sz="2600" dirty="0" smtClean="0"/>
              <a:t>Lower part: Absorption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Absorbing units: Villi</a:t>
            </a:r>
          </a:p>
          <a:p>
            <a:r>
              <a:rPr lang="en-US" dirty="0" smtClean="0"/>
              <a:t>No: About 5,000,000</a:t>
            </a:r>
          </a:p>
          <a:p>
            <a:r>
              <a:rPr lang="en-US" dirty="0" smtClean="0"/>
              <a:t>Total absorbing area: 10 sq.mts</a:t>
            </a:r>
          </a:p>
          <a:p>
            <a:r>
              <a:rPr lang="en-US" dirty="0" smtClean="0"/>
              <a:t>End products of carbohydrates and protein: Absorbed by vascular capillaries in the villi and drained to portal system</a:t>
            </a:r>
          </a:p>
          <a:p>
            <a:r>
              <a:rPr lang="en-US" dirty="0" smtClean="0"/>
              <a:t>fats: Lacteals of villi to lymphatics</a:t>
            </a:r>
          </a:p>
          <a:p>
            <a:r>
              <a:rPr lang="en-US" b="1" dirty="0" smtClean="0"/>
              <a:t>Large intestine</a:t>
            </a:r>
            <a:r>
              <a:rPr lang="en-US" dirty="0" smtClean="0"/>
              <a:t>: Mainly absorbs water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Human diet contains three types of carbohydrates: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1. Polysaccharides:</a:t>
            </a:r>
          </a:p>
          <a:p>
            <a:pPr marL="514350" indent="-514350">
              <a:buNone/>
            </a:pPr>
            <a:r>
              <a:rPr lang="en-US" dirty="0" smtClean="0"/>
              <a:t>		Starch (Glycogen, Amylose and Amylopectin)</a:t>
            </a:r>
          </a:p>
          <a:p>
            <a:pPr marL="514350" indent="-514350">
              <a:buNone/>
            </a:pPr>
            <a:r>
              <a:rPr lang="en-US" dirty="0" smtClean="0"/>
              <a:t>	2. Disaccharides</a:t>
            </a:r>
          </a:p>
          <a:p>
            <a:pPr>
              <a:buNone/>
            </a:pPr>
            <a:r>
              <a:rPr lang="en-US" dirty="0" smtClean="0"/>
              <a:t>    	Sucrose- Glucose &amp; fructose (cane sugar)</a:t>
            </a:r>
          </a:p>
          <a:p>
            <a:pPr>
              <a:buNone/>
            </a:pPr>
            <a:r>
              <a:rPr lang="en-US" dirty="0" smtClean="0"/>
              <a:t>    	Lactose-Glucose &amp; Galactose (sugar in milk)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Mono </a:t>
            </a:r>
            <a:r>
              <a:rPr lang="en-US" sz="2800" b="1" dirty="0" err="1" smtClean="0"/>
              <a:t>saccharides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	Mostly seen in human diet are</a:t>
            </a:r>
          </a:p>
          <a:p>
            <a:pPr>
              <a:buNone/>
            </a:pPr>
            <a:r>
              <a:rPr lang="en-US" dirty="0" smtClean="0"/>
              <a:t>		Glucose</a:t>
            </a:r>
          </a:p>
          <a:p>
            <a:pPr>
              <a:buNone/>
            </a:pPr>
            <a:r>
              <a:rPr lang="en-US" dirty="0" smtClean="0"/>
              <a:t>		Fructose</a:t>
            </a:r>
          </a:p>
          <a:p>
            <a:pPr>
              <a:buNone/>
            </a:pPr>
            <a:r>
              <a:rPr lang="en-US" dirty="0" smtClean="0"/>
              <a:t>		Other carbohydrates in the diet include</a:t>
            </a:r>
          </a:p>
          <a:p>
            <a:pPr>
              <a:buNone/>
            </a:pPr>
            <a:r>
              <a:rPr lang="en-US" dirty="0" smtClean="0"/>
              <a:t>		Alcohol</a:t>
            </a:r>
          </a:p>
          <a:p>
            <a:pPr>
              <a:buNone/>
            </a:pPr>
            <a:r>
              <a:rPr lang="en-US" dirty="0" smtClean="0"/>
              <a:t>		Lactic acid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Pyruvic</a:t>
            </a:r>
            <a:r>
              <a:rPr lang="en-US" dirty="0" smtClean="0"/>
              <a:t> acid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Pectins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Dextrins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Carbohydrates in meat</a:t>
            </a:r>
          </a:p>
          <a:p>
            <a:pPr>
              <a:buNone/>
            </a:pPr>
            <a:r>
              <a:rPr lang="en-US" dirty="0" smtClean="0"/>
              <a:t>		Cellulose in diet cannot be considered as food as it 	is </a:t>
            </a:r>
            <a:r>
              <a:rPr lang="en-US" dirty="0" err="1" smtClean="0"/>
              <a:t>undigestable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Absorption of carbohydrates: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Absorbed in the form of </a:t>
            </a:r>
            <a:r>
              <a:rPr lang="en-US" dirty="0" err="1" smtClean="0"/>
              <a:t>monosaccharides</a:t>
            </a:r>
            <a:r>
              <a:rPr lang="en-US" dirty="0" smtClean="0"/>
              <a:t> </a:t>
            </a:r>
            <a:r>
              <a:rPr lang="en-US" dirty="0" err="1" smtClean="0"/>
              <a:t>viz.glucose,galactose</a:t>
            </a:r>
            <a:r>
              <a:rPr lang="en-US" dirty="0" smtClean="0"/>
              <a:t> and fructose. </a:t>
            </a:r>
          </a:p>
          <a:p>
            <a:endParaRPr lang="en-US" dirty="0" smtClean="0"/>
          </a:p>
          <a:p>
            <a:r>
              <a:rPr lang="en-US" dirty="0" smtClean="0"/>
              <a:t>80% of </a:t>
            </a:r>
            <a:r>
              <a:rPr lang="en-US" dirty="0" err="1" smtClean="0"/>
              <a:t>monosacharide</a:t>
            </a:r>
            <a:r>
              <a:rPr lang="en-US" dirty="0" smtClean="0"/>
              <a:t> absorbed as glucose</a:t>
            </a:r>
          </a:p>
          <a:p>
            <a:endParaRPr lang="en-US" dirty="0" smtClean="0"/>
          </a:p>
          <a:p>
            <a:r>
              <a:rPr lang="en-US" dirty="0" smtClean="0"/>
              <a:t>20%  as </a:t>
            </a:r>
            <a:r>
              <a:rPr lang="en-US" dirty="0" err="1" smtClean="0"/>
              <a:t>galactose</a:t>
            </a:r>
            <a:r>
              <a:rPr lang="en-US" dirty="0" smtClean="0"/>
              <a:t> and fructose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Hydrolysis of Carbohydrates:</a:t>
            </a:r>
          </a:p>
          <a:p>
            <a:r>
              <a:rPr lang="en-US" b="1" dirty="0" smtClean="0"/>
              <a:t> Almost all the carbohydrates of the diet are either</a:t>
            </a:r>
          </a:p>
          <a:p>
            <a:pPr>
              <a:buNone/>
            </a:pPr>
            <a:r>
              <a:rPr lang="en-US" dirty="0" smtClean="0"/>
              <a:t>    large </a:t>
            </a:r>
            <a:r>
              <a:rPr lang="en-US" i="1" dirty="0" smtClean="0"/>
              <a:t>polysaccharides or disaccharides, which are combinations of </a:t>
            </a:r>
            <a:r>
              <a:rPr lang="en-US" i="1" dirty="0" err="1" smtClean="0"/>
              <a:t>monosaccharides</a:t>
            </a:r>
            <a:r>
              <a:rPr lang="en-US" i="1" dirty="0" smtClean="0"/>
              <a:t> </a:t>
            </a:r>
            <a:r>
              <a:rPr lang="en-US" dirty="0" smtClean="0"/>
              <a:t>by </a:t>
            </a:r>
            <a:r>
              <a:rPr lang="en-US" i="1" dirty="0" smtClean="0"/>
              <a:t>condensation. </a:t>
            </a:r>
          </a:p>
          <a:p>
            <a:r>
              <a:rPr lang="en-US" i="1" dirty="0" smtClean="0"/>
              <a:t>This means that a hydrogen ion </a:t>
            </a:r>
            <a:r>
              <a:rPr lang="en-US" dirty="0" smtClean="0"/>
              <a:t>(H+) has been removed from one of the </a:t>
            </a:r>
            <a:r>
              <a:rPr lang="en-US" dirty="0" err="1" smtClean="0"/>
              <a:t>monosaccharides</a:t>
            </a:r>
            <a:r>
              <a:rPr lang="en-US" dirty="0" smtClean="0"/>
              <a:t>, and a hydroxyl ion(-OH) has been removed from the next one. </a:t>
            </a:r>
          </a:p>
          <a:p>
            <a:r>
              <a:rPr lang="en-US" dirty="0" smtClean="0"/>
              <a:t>The two </a:t>
            </a:r>
            <a:r>
              <a:rPr lang="en-US" dirty="0" err="1" smtClean="0"/>
              <a:t>monosaccharides</a:t>
            </a:r>
            <a:r>
              <a:rPr lang="en-US" dirty="0" smtClean="0"/>
              <a:t> then combine with each other at these sites of removal, and the hydrogen and hydroxyl ions combine to form water (H2O).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Absorption of Glucose:</a:t>
            </a:r>
          </a:p>
          <a:p>
            <a:pPr>
              <a:buNone/>
            </a:pPr>
            <a:r>
              <a:rPr lang="en-US" dirty="0" smtClean="0"/>
              <a:t>Transported by Sodium co transport</a:t>
            </a:r>
          </a:p>
          <a:p>
            <a:pPr>
              <a:buNone/>
            </a:pPr>
            <a:r>
              <a:rPr lang="en-US" dirty="0" smtClean="0"/>
              <a:t>Two stages:</a:t>
            </a:r>
          </a:p>
          <a:p>
            <a:pPr>
              <a:buNone/>
            </a:pPr>
            <a:r>
              <a:rPr lang="en-US" b="1" dirty="0" smtClean="0"/>
              <a:t>First:</a:t>
            </a:r>
            <a:r>
              <a:rPr lang="en-US" dirty="0" smtClean="0"/>
              <a:t>   from </a:t>
            </a:r>
            <a:r>
              <a:rPr lang="en-US" dirty="0" err="1" smtClean="0"/>
              <a:t>baso</a:t>
            </a:r>
            <a:r>
              <a:rPr lang="en-US" dirty="0" smtClean="0"/>
              <a:t> lateral membranes of intestinal     	 epithelial cells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sz="2000" dirty="0" smtClean="0"/>
              <a:t>Active transport of sodium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            Para cellular spaces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800" dirty="0" smtClean="0"/>
              <a:t>Depletion of sodium inside the cells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76600" y="30480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838200"/>
            <a:ext cx="81534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Second stage:</a:t>
            </a:r>
          </a:p>
          <a:p>
            <a:pPr>
              <a:buNone/>
            </a:pPr>
            <a:r>
              <a:rPr lang="en-US" dirty="0" smtClean="0"/>
              <a:t>           Intestinal lumen  ( increased Na)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               Na  along with GL    (Na co-transport  )        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epithelial cells   (decreased Na)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Facilitated diffusion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Glucose to Portal vein                    Na laterally to inter             					cellular  space and to 					blood</a:t>
            </a:r>
          </a:p>
          <a:p>
            <a:pPr>
              <a:buNone/>
            </a:pPr>
            <a:r>
              <a:rPr lang="en-US" b="1" dirty="0" smtClean="0"/>
              <a:t>Site of </a:t>
            </a:r>
            <a:r>
              <a:rPr lang="en-US" b="1" dirty="0" err="1" smtClean="0"/>
              <a:t>absorption</a:t>
            </a:r>
            <a:r>
              <a:rPr lang="en-US" dirty="0" err="1" smtClean="0"/>
              <a:t>:Jejunum</a:t>
            </a:r>
            <a:r>
              <a:rPr lang="en-US" dirty="0" smtClean="0"/>
              <a:t> mainly</a:t>
            </a:r>
          </a:p>
          <a:p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4343400" y="1828800"/>
            <a:ext cx="152400" cy="1219200"/>
          </a:xfrm>
          <a:prstGeom prst="downArrow">
            <a:avLst>
              <a:gd name="adj1" fmla="val 50000"/>
              <a:gd name="adj2" fmla="val 632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2221328">
            <a:off x="3816355" y="3857912"/>
            <a:ext cx="88365" cy="1136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20004458" flipH="1">
            <a:off x="5179053" y="3884874"/>
            <a:ext cx="102005" cy="1034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bsorption of carbohydra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70104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Absorption of </a:t>
            </a:r>
            <a:r>
              <a:rPr lang="en-US" sz="2800" dirty="0" err="1" smtClean="0"/>
              <a:t>galactose</a:t>
            </a:r>
            <a:r>
              <a:rPr lang="en-US" sz="2800" dirty="0" smtClean="0"/>
              <a:t> : </a:t>
            </a:r>
          </a:p>
          <a:p>
            <a:pPr>
              <a:buNone/>
            </a:pPr>
            <a:r>
              <a:rPr lang="en-US" sz="2800" dirty="0" smtClean="0"/>
              <a:t>		Same as that of glucose</a:t>
            </a:r>
          </a:p>
          <a:p>
            <a:endParaRPr lang="en-US" sz="2800" dirty="0" smtClean="0"/>
          </a:p>
          <a:p>
            <a:r>
              <a:rPr lang="en-US" sz="2800" dirty="0" smtClean="0"/>
              <a:t>Absorption of Fructose:</a:t>
            </a:r>
          </a:p>
          <a:p>
            <a:pPr lvl="1">
              <a:buNone/>
            </a:pPr>
            <a:r>
              <a:rPr lang="en-US" sz="2800" dirty="0" smtClean="0"/>
              <a:t>      By means of facilitated diffusion into blood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Most of them are converted into glucose and       	absorbed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smtClean="0"/>
              <a:t>			 </a:t>
            </a:r>
            <a:r>
              <a:rPr lang="en-US" sz="2800" b="1" dirty="0" smtClean="0"/>
              <a:t>Absorption of protein</a:t>
            </a:r>
          </a:p>
          <a:p>
            <a:pPr lvl="1">
              <a:buNone/>
            </a:pPr>
            <a:endParaRPr lang="en-US" sz="2800" b="1" dirty="0" smtClean="0"/>
          </a:p>
          <a:p>
            <a:r>
              <a:rPr lang="en-US" sz="2800" dirty="0" smtClean="0"/>
              <a:t>Absorbed in the form of </a:t>
            </a:r>
            <a:r>
              <a:rPr lang="en-US" sz="2800" dirty="0" err="1" smtClean="0"/>
              <a:t>aminoacids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Levo</a:t>
            </a:r>
            <a:r>
              <a:rPr lang="en-US" sz="2800" dirty="0" smtClean="0"/>
              <a:t> amino acids by means of sodium co-transport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Dextro amino acids by means of facilitated diffusion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Mainly in jejunum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Lipids in diet:</a:t>
            </a:r>
          </a:p>
          <a:p>
            <a:pPr>
              <a:buNone/>
            </a:pPr>
            <a:r>
              <a:rPr lang="en-US" dirty="0" smtClean="0"/>
              <a:t> 	1)  Mostly in the form of </a:t>
            </a:r>
            <a:r>
              <a:rPr lang="en-US" dirty="0" smtClean="0">
                <a:solidFill>
                  <a:srgbClr val="FF0000"/>
                </a:solidFill>
              </a:rPr>
              <a:t>Neutral fats, or Triglycerides </a:t>
            </a:r>
            <a:r>
              <a:rPr lang="en-US" dirty="0" smtClean="0"/>
              <a:t> 		(glycerol + free fatty acids)</a:t>
            </a:r>
          </a:p>
          <a:p>
            <a:pPr>
              <a:buNone/>
            </a:pPr>
            <a:r>
              <a:rPr lang="en-US" dirty="0" smtClean="0"/>
              <a:t> 	2) Cholesterol</a:t>
            </a:r>
          </a:p>
          <a:p>
            <a:pPr>
              <a:buNone/>
            </a:pPr>
            <a:r>
              <a:rPr lang="en-US" dirty="0" smtClean="0"/>
              <a:t> 	3) Cholesterol esters</a:t>
            </a:r>
          </a:p>
          <a:p>
            <a:pPr>
              <a:buNone/>
            </a:pPr>
            <a:r>
              <a:rPr lang="en-US" dirty="0" smtClean="0"/>
              <a:t> 	4)Phospholipids</a:t>
            </a:r>
          </a:p>
          <a:p>
            <a:pPr>
              <a:buNone/>
            </a:pPr>
            <a:r>
              <a:rPr lang="en-US" dirty="0" smtClean="0"/>
              <a:t>    5)Fat soluble vitamins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Dietary fats classified into two:</a:t>
            </a:r>
          </a:p>
          <a:p>
            <a:pPr>
              <a:buNone/>
            </a:pPr>
            <a:r>
              <a:rPr lang="en-US" dirty="0" smtClean="0"/>
              <a:t>	 1)Saturated fats</a:t>
            </a:r>
          </a:p>
          <a:p>
            <a:pPr>
              <a:buNone/>
            </a:pPr>
            <a:r>
              <a:rPr lang="en-US" dirty="0" smtClean="0"/>
              <a:t>	 2)Unsaturated fats</a:t>
            </a:r>
          </a:p>
          <a:p>
            <a:pPr>
              <a:buNone/>
            </a:pPr>
            <a:r>
              <a:rPr lang="en-US" dirty="0" smtClean="0"/>
              <a:t>     	a) monounsaturated fats</a:t>
            </a:r>
          </a:p>
          <a:p>
            <a:pPr>
              <a:buNone/>
            </a:pPr>
            <a:r>
              <a:rPr lang="en-US" dirty="0" smtClean="0"/>
              <a:t>     	b)polyunsaturated fats</a:t>
            </a:r>
          </a:p>
          <a:p>
            <a:pPr>
              <a:buNone/>
            </a:pPr>
            <a:r>
              <a:rPr lang="en-US" dirty="0" smtClean="0"/>
              <a:t>     	c) trans fats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Absporption</a:t>
            </a:r>
            <a:r>
              <a:rPr lang="en-US" sz="2800" b="1" dirty="0" smtClean="0"/>
              <a:t> of Fat: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Role of micelles in fat absorption:</a:t>
            </a:r>
            <a:endParaRPr lang="en-US" dirty="0" smtClean="0"/>
          </a:p>
          <a:p>
            <a:pPr lvl="2"/>
            <a:r>
              <a:rPr lang="en-US" sz="2600" dirty="0" smtClean="0"/>
              <a:t>Micelles move down to the mucosal surface</a:t>
            </a:r>
          </a:p>
          <a:p>
            <a:pPr lvl="2"/>
            <a:r>
              <a:rPr lang="en-US" sz="2600" dirty="0" smtClean="0"/>
              <a:t>Lipid portion enters the cell by passive </a:t>
            </a:r>
            <a:r>
              <a:rPr lang="en-US" sz="2600" dirty="0" err="1" smtClean="0"/>
              <a:t>difusion</a:t>
            </a:r>
            <a:endParaRPr lang="en-US" sz="2600" dirty="0" smtClean="0"/>
          </a:p>
          <a:p>
            <a:pPr lvl="2"/>
            <a:r>
              <a:rPr lang="en-US" sz="2600" dirty="0" smtClean="0"/>
              <a:t>Bile salts left behind moves back into the </a:t>
            </a:r>
            <a:r>
              <a:rPr lang="en-US" sz="2600" dirty="0" err="1" smtClean="0"/>
              <a:t>chyme</a:t>
            </a:r>
            <a:r>
              <a:rPr lang="en-US" sz="2600" dirty="0" smtClean="0"/>
              <a:t> and take more fatty acids, </a:t>
            </a:r>
            <a:r>
              <a:rPr lang="en-US" sz="2600" dirty="0" err="1" smtClean="0"/>
              <a:t>monoglycerides</a:t>
            </a:r>
            <a:r>
              <a:rPr lang="en-US" sz="2600" dirty="0" smtClean="0"/>
              <a:t> and transport them into brush border (Ferrying function)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Micelles:</a:t>
            </a:r>
          </a:p>
          <a:p>
            <a:r>
              <a:rPr lang="en-US" dirty="0" smtClean="0"/>
              <a:t>small </a:t>
            </a:r>
            <a:r>
              <a:rPr lang="en-US" dirty="0" err="1" smtClean="0"/>
              <a:t>spherical,cylindrical</a:t>
            </a:r>
            <a:r>
              <a:rPr lang="en-US" dirty="0" smtClean="0"/>
              <a:t> globules 3-6nm in  diameter</a:t>
            </a:r>
          </a:p>
          <a:p>
            <a:r>
              <a:rPr lang="en-US" dirty="0" smtClean="0"/>
              <a:t>Composed of 20-40 bile salt molecules</a:t>
            </a:r>
          </a:p>
          <a:p>
            <a:r>
              <a:rPr lang="en-US" dirty="0" smtClean="0"/>
              <a:t>Consists of a polar group which is hydrophilic and  a  sterol nucleus which is hydrophobic  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32px-Micelle_scheme-en_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12862" cy="6324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 carbohydrates are digested, the above process is reversed</a:t>
            </a:r>
          </a:p>
          <a:p>
            <a:r>
              <a:rPr lang="en-US" dirty="0" smtClean="0"/>
              <a:t>This process, called </a:t>
            </a:r>
            <a:r>
              <a:rPr lang="en-US" i="1" dirty="0" smtClean="0"/>
              <a:t>hydrolysis, is the following</a:t>
            </a:r>
          </a:p>
          <a:p>
            <a:pPr>
              <a:buNone/>
            </a:pPr>
            <a:r>
              <a:rPr lang="en-US" dirty="0" smtClean="0"/>
              <a:t>    R”-R’ +H2O ----- R”OH+R’H</a:t>
            </a:r>
          </a:p>
          <a:p>
            <a:pPr>
              <a:buNone/>
            </a:pPr>
            <a:r>
              <a:rPr lang="en-US" dirty="0" smtClean="0"/>
              <a:t>Three major sources of carbohydrates exist in the normal human diet.</a:t>
            </a:r>
          </a:p>
          <a:p>
            <a:r>
              <a:rPr lang="en-US" dirty="0" smtClean="0"/>
              <a:t>They are </a:t>
            </a:r>
            <a:r>
              <a:rPr lang="en-US" i="1" dirty="0" smtClean="0"/>
              <a:t>sucrose, which is the disaccharide known popularly</a:t>
            </a:r>
          </a:p>
          <a:p>
            <a:pPr>
              <a:buNone/>
            </a:pPr>
            <a:r>
              <a:rPr lang="en-US" dirty="0" smtClean="0"/>
              <a:t>     as cane sugar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lactose, which is a disaccharide found </a:t>
            </a:r>
            <a:r>
              <a:rPr lang="en-US" dirty="0" smtClean="0"/>
              <a:t>in milk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starches, which are large polysaccharides </a:t>
            </a:r>
            <a:r>
              <a:rPr lang="en-US" dirty="0" smtClean="0"/>
              <a:t>present in almost all non animal foods, particularly in potatoes and the different types of grains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Bile salt micelle   Mixed micelle      </a:t>
            </a:r>
            <a:r>
              <a:rPr lang="en-US" dirty="0" err="1" smtClean="0"/>
              <a:t>Intestinalmucosa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 </a:t>
            </a:r>
            <a:r>
              <a:rPr lang="en-US" dirty="0" err="1" smtClean="0"/>
              <a:t>Cholestrol</a:t>
            </a: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Phospolipid</a:t>
            </a:r>
            <a:r>
              <a:rPr lang="en-US" dirty="0" smtClean="0"/>
              <a:t>	                                                           `             	</a:t>
            </a:r>
            <a:r>
              <a:rPr lang="en-US" dirty="0" err="1" smtClean="0"/>
              <a:t>Monoglyceride</a:t>
            </a:r>
            <a:r>
              <a:rPr lang="en-US" dirty="0" smtClean="0"/>
              <a:t>	 	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freefattyacids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457200" y="2819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524000" y="3352800"/>
            <a:ext cx="685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895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86200" y="3352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201194" y="39624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3276997" y="26666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590800" y="3352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 rot="2804724">
            <a:off x="4256567" y="2599284"/>
            <a:ext cx="282782" cy="1162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3771900" y="27051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895600" y="3429000"/>
            <a:ext cx="514911" cy="66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rot="2804724">
            <a:off x="2601212" y="3980495"/>
            <a:ext cx="309163" cy="1162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3733800" y="35052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Hexagon 50"/>
          <p:cNvSpPr/>
          <p:nvPr/>
        </p:nvSpPr>
        <p:spPr>
          <a:xfrm rot="2307445" flipH="1" flipV="1">
            <a:off x="4237446" y="4004079"/>
            <a:ext cx="211909" cy="223273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rot="16200000" flipH="1">
            <a:off x="2971800" y="26670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Hexagon 61"/>
          <p:cNvSpPr/>
          <p:nvPr/>
        </p:nvSpPr>
        <p:spPr>
          <a:xfrm rot="2307445" flipH="1" flipV="1">
            <a:off x="2789645" y="2480079"/>
            <a:ext cx="211909" cy="223273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 flipV="1">
            <a:off x="4572000" y="3276600"/>
            <a:ext cx="304800" cy="152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flipV="1">
            <a:off x="2362200" y="3276600"/>
            <a:ext cx="304800" cy="152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5400000" flipV="1">
            <a:off x="6819901" y="2247899"/>
            <a:ext cx="152399" cy="2286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Hexagon 67"/>
          <p:cNvSpPr/>
          <p:nvPr/>
        </p:nvSpPr>
        <p:spPr>
          <a:xfrm flipH="1" flipV="1">
            <a:off x="7543800" y="2895600"/>
            <a:ext cx="228601" cy="27134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flipV="1">
            <a:off x="6629400" y="3733800"/>
            <a:ext cx="304800" cy="152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flipV="1">
            <a:off x="5105400" y="3352797"/>
            <a:ext cx="838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rot="10800000">
            <a:off x="5867400" y="2743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6667500" y="26289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6553994" y="35044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7010400" y="3048000"/>
            <a:ext cx="531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85800" y="563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Hexagon 103"/>
          <p:cNvSpPr/>
          <p:nvPr/>
        </p:nvSpPr>
        <p:spPr>
          <a:xfrm flipH="1" flipV="1">
            <a:off x="762000" y="4648200"/>
            <a:ext cx="228601" cy="2286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 rot="5400000" flipV="1">
            <a:off x="800101" y="6057899"/>
            <a:ext cx="152399" cy="2286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 flipV="1">
            <a:off x="762000" y="5181600"/>
            <a:ext cx="304800" cy="152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triglycerides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smtClean="0"/>
              <a:t>Lipases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Glycerol and fatty acids</a:t>
            </a:r>
          </a:p>
          <a:p>
            <a:pPr>
              <a:buNone/>
            </a:pPr>
            <a:r>
              <a:rPr lang="en-US" dirty="0" smtClean="0"/>
              <a:t>                        ( long chain  and short chain )  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124201" y="2667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Short chain fatty acids       Long chain fatty acids</a:t>
            </a:r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</a:p>
          <a:p>
            <a:pPr>
              <a:buNone/>
            </a:pPr>
            <a:r>
              <a:rPr lang="en-US" dirty="0" smtClean="0"/>
              <a:t> 		     </a:t>
            </a:r>
            <a:r>
              <a:rPr lang="en-US" sz="2400" dirty="0" smtClean="0"/>
              <a:t>Diffusion</a:t>
            </a:r>
          </a:p>
          <a:p>
            <a:pPr>
              <a:buNone/>
            </a:pPr>
            <a:r>
              <a:rPr lang="en-US" dirty="0" smtClean="0"/>
              <a:t>Portal blood 		</a:t>
            </a:r>
            <a:r>
              <a:rPr lang="en-US" dirty="0" err="1" smtClean="0"/>
              <a:t>Resynthesis</a:t>
            </a:r>
            <a:r>
              <a:rPr lang="en-US" dirty="0" smtClean="0"/>
              <a:t> to triglycerides</a:t>
            </a:r>
          </a:p>
          <a:p>
            <a:pPr>
              <a:buNone/>
            </a:pPr>
            <a:r>
              <a:rPr lang="en-US" dirty="0" smtClean="0"/>
              <a:t> 				</a:t>
            </a:r>
            <a:r>
              <a:rPr lang="en-US" sz="2400" dirty="0" smtClean="0"/>
              <a:t>( In SER contain enzyme and co-factors)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447800" y="2590800"/>
            <a:ext cx="76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25146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                            Glycerol </a:t>
            </a:r>
          </a:p>
          <a:p>
            <a:pPr>
              <a:buNone/>
            </a:pPr>
            <a:r>
              <a:rPr lang="en-US" dirty="0" smtClean="0"/>
              <a:t>   Glycerol with free fatty acid       Glycerol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diffusion                   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    Portal blood                             L. </a:t>
            </a:r>
            <a:r>
              <a:rPr lang="en-US" dirty="0" err="1" smtClean="0"/>
              <a:t>glycerophosphate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( used in </a:t>
            </a:r>
            <a:r>
              <a:rPr lang="en-US" dirty="0" err="1" smtClean="0"/>
              <a:t>resynthesis</a:t>
            </a:r>
            <a:r>
              <a:rPr lang="en-US" dirty="0" smtClean="0"/>
              <a:t> of   					triglycerides and 						</a:t>
            </a:r>
            <a:r>
              <a:rPr lang="en-US" dirty="0" err="1" smtClean="0"/>
              <a:t>phospolipids</a:t>
            </a:r>
            <a:r>
              <a:rPr lang="en-US" dirty="0" smtClean="0"/>
              <a:t> in cell)                          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133600" y="3048000"/>
            <a:ext cx="76200" cy="1207008"/>
          </a:xfrm>
          <a:prstGeom prst="downArrow">
            <a:avLst>
              <a:gd name="adj1" fmla="val 606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867400" y="2971800"/>
            <a:ext cx="76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Cholestrol</a:t>
            </a:r>
            <a:r>
              <a:rPr lang="en-US" dirty="0" smtClean="0"/>
              <a:t> esters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Esterase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Free </a:t>
            </a:r>
            <a:r>
              <a:rPr lang="en-US" dirty="0" err="1" smtClean="0"/>
              <a:t>cholestrol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Reesterification</a:t>
            </a:r>
            <a:r>
              <a:rPr lang="en-US" dirty="0" smtClean="0"/>
              <a:t> in the cells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810000" y="12954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886200" y="3276600"/>
            <a:ext cx="76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atabsorb_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" y="533400"/>
            <a:ext cx="9028289" cy="6170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tabsorb_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85800"/>
            <a:ext cx="9067800" cy="5966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9964" y="1295401"/>
            <a:ext cx="806443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Function  of  </a:t>
            </a:r>
            <a:r>
              <a:rPr lang="en-US" sz="3200" dirty="0" err="1" smtClean="0">
                <a:solidFill>
                  <a:srgbClr val="FF0000"/>
                </a:solidFill>
              </a:rPr>
              <a:t>chylomicrons</a:t>
            </a:r>
            <a:r>
              <a:rPr lang="en-US" sz="3200" dirty="0" smtClean="0">
                <a:solidFill>
                  <a:srgbClr val="FF0000"/>
                </a:solidFill>
              </a:rPr>
              <a:t>  and  transport  into Lymph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CHYLOMICRON:</a:t>
            </a:r>
          </a:p>
          <a:p>
            <a:pPr>
              <a:buNone/>
            </a:pPr>
            <a:r>
              <a:rPr lang="en-US" dirty="0" smtClean="0"/>
              <a:t>Triglycerides, absorbed </a:t>
            </a:r>
            <a:r>
              <a:rPr lang="en-US" dirty="0" err="1" smtClean="0"/>
              <a:t>phospolipids,Cholestrol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cholestrol</a:t>
            </a:r>
            <a:r>
              <a:rPr lang="en-US" dirty="0" smtClean="0"/>
              <a:t> esters , free fatty acids with 14 or more than  14</a:t>
            </a:r>
          </a:p>
          <a:p>
            <a:pPr>
              <a:buNone/>
            </a:pPr>
            <a:r>
              <a:rPr lang="en-US" dirty="0" smtClean="0"/>
              <a:t> carbon atoms and fat soluble </a:t>
            </a:r>
            <a:r>
              <a:rPr lang="en-US" dirty="0" err="1" smtClean="0"/>
              <a:t>vtamin</a:t>
            </a:r>
            <a:r>
              <a:rPr lang="en-US" dirty="0" smtClean="0"/>
              <a:t> combine with </a:t>
            </a:r>
          </a:p>
          <a:p>
            <a:pPr>
              <a:buNone/>
            </a:pPr>
            <a:r>
              <a:rPr lang="en-US" dirty="0" smtClean="0"/>
              <a:t>protein in </a:t>
            </a:r>
            <a:r>
              <a:rPr lang="en-US" dirty="0" err="1" smtClean="0"/>
              <a:t>cisternae</a:t>
            </a:r>
            <a:r>
              <a:rPr lang="en-US" dirty="0" smtClean="0"/>
              <a:t> of ER to form </a:t>
            </a:r>
            <a:r>
              <a:rPr lang="en-US" dirty="0" err="1" smtClean="0"/>
              <a:t>chylomicrons</a:t>
            </a:r>
            <a:r>
              <a:rPr lang="en-US" dirty="0" smtClean="0"/>
              <a:t> which </a:t>
            </a:r>
          </a:p>
          <a:p>
            <a:pPr>
              <a:buNone/>
            </a:pPr>
            <a:r>
              <a:rPr lang="en-US" dirty="0" smtClean="0"/>
              <a:t>are large lipoprotein molecule 0.1 -0.5micro meter.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70px-Chylomicron_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95250"/>
            <a:ext cx="8915400" cy="6686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Other carbohydrates ingested to a slight extent are    </a:t>
            </a:r>
            <a:r>
              <a:rPr lang="en-US" sz="2800" i="1" dirty="0" err="1" smtClean="0"/>
              <a:t>amylose,glycogen</a:t>
            </a:r>
            <a:r>
              <a:rPr lang="en-US" sz="2800" i="1" dirty="0" smtClean="0"/>
              <a:t>, alcohol, lactic acid, </a:t>
            </a:r>
            <a:r>
              <a:rPr lang="en-US" sz="2800" i="1" dirty="0" err="1" smtClean="0"/>
              <a:t>pyruvic</a:t>
            </a:r>
            <a:r>
              <a:rPr lang="en-US" sz="2800" i="1" dirty="0" smtClean="0"/>
              <a:t> acid,  </a:t>
            </a:r>
            <a:r>
              <a:rPr lang="en-US" sz="2800" i="1" dirty="0" err="1" smtClean="0"/>
              <a:t>pectins</a:t>
            </a:r>
            <a:r>
              <a:rPr lang="en-US" sz="2800" i="1" dirty="0" smtClean="0"/>
              <a:t>, dextrin </a:t>
            </a:r>
            <a:r>
              <a:rPr lang="en-US" sz="2800" dirty="0" smtClean="0"/>
              <a:t>and minor quantities of </a:t>
            </a:r>
            <a:r>
              <a:rPr lang="en-US" sz="2800" i="1" dirty="0" smtClean="0"/>
              <a:t>carbohydrate derivatives in meats.</a:t>
            </a:r>
          </a:p>
          <a:p>
            <a:r>
              <a:rPr lang="en-US" sz="2800" dirty="0" smtClean="0"/>
              <a:t>The diet also contains a large amount of cellulose,</a:t>
            </a:r>
          </a:p>
          <a:p>
            <a:pPr>
              <a:buNone/>
            </a:pPr>
            <a:r>
              <a:rPr lang="en-US" sz="2800" dirty="0" smtClean="0"/>
              <a:t>     which is a carbohydrate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lvl="2"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Chylomicron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                 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                                     Lacteal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                                 Thoracic duct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                               Venous blood</a:t>
            </a:r>
          </a:p>
        </p:txBody>
      </p:sp>
      <p:sp>
        <p:nvSpPr>
          <p:cNvPr id="5" name="Down Arrow 4"/>
          <p:cNvSpPr/>
          <p:nvPr/>
        </p:nvSpPr>
        <p:spPr>
          <a:xfrm>
            <a:off x="4038600" y="1219200"/>
            <a:ext cx="228600" cy="90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flipH="1">
            <a:off x="4038600" y="2667000"/>
            <a:ext cx="2286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038600" y="4191000"/>
            <a:ext cx="2560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8674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Storage of lipids</a:t>
            </a:r>
            <a:r>
              <a:rPr lang="en-US" dirty="0" smtClean="0"/>
              <a:t>: Stored in liver and adipose tissue</a:t>
            </a:r>
          </a:p>
          <a:p>
            <a:pPr>
              <a:buNone/>
            </a:pPr>
            <a:r>
              <a:rPr lang="en-US" b="1" u="sng" dirty="0" smtClean="0"/>
              <a:t>When  </a:t>
            </a:r>
            <a:r>
              <a:rPr lang="en-US" b="1" u="sng" dirty="0" err="1" smtClean="0"/>
              <a:t>Chylomicron</a:t>
            </a:r>
            <a:r>
              <a:rPr lang="en-US" b="1" u="sng" dirty="0" smtClean="0"/>
              <a:t>  enters in capillaries of adipose tissue-: </a:t>
            </a:r>
            <a:r>
              <a:rPr lang="en-US" b="1" dirty="0" smtClean="0"/>
              <a:t>Triglycerides</a:t>
            </a: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                          </a:t>
            </a: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                           Lipoprotein lipase in capillary     					endothelium</a:t>
            </a:r>
          </a:p>
          <a:p>
            <a:pPr>
              <a:buNone/>
            </a:pPr>
            <a:r>
              <a:rPr lang="en-US" dirty="0" smtClean="0"/>
              <a:t>                   FFA        Glycerol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    Triglycerides  in the fat cells and stored </a:t>
            </a:r>
          </a:p>
          <a:p>
            <a:pPr>
              <a:buNone/>
            </a:pPr>
            <a:r>
              <a:rPr lang="en-US" dirty="0" smtClean="0"/>
              <a:t>                                        Hydrolysis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FFA    Glycerol( when tissues need energy)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828800" y="23622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590800" y="2286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1828800" y="3810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552700" y="37719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020094" y="5523706"/>
            <a:ext cx="685800" cy="306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2743200" y="5486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Cholestrol</a:t>
            </a:r>
            <a:r>
              <a:rPr lang="en-US" dirty="0" smtClean="0"/>
              <a:t> and </a:t>
            </a:r>
            <a:r>
              <a:rPr lang="en-US" b="1" dirty="0" err="1" smtClean="0"/>
              <a:t>phospolipid</a:t>
            </a:r>
            <a:r>
              <a:rPr lang="en-US" dirty="0" smtClean="0"/>
              <a:t> released in the blood combine with protein to form lipoproteins</a:t>
            </a:r>
          </a:p>
          <a:p>
            <a:pPr>
              <a:buNone/>
            </a:pPr>
            <a:r>
              <a:rPr lang="en-US" b="1" dirty="0" smtClean="0"/>
              <a:t>Absorption of  water :</a:t>
            </a:r>
          </a:p>
          <a:p>
            <a:r>
              <a:rPr lang="en-US" dirty="0" smtClean="0"/>
              <a:t> Digestive juices – about 7 </a:t>
            </a:r>
            <a:r>
              <a:rPr lang="en-US" dirty="0" err="1" smtClean="0"/>
              <a:t>litres</a:t>
            </a:r>
            <a:r>
              <a:rPr lang="en-US" dirty="0" smtClean="0"/>
              <a:t> of  water</a:t>
            </a:r>
          </a:p>
          <a:p>
            <a:r>
              <a:rPr lang="en-US" dirty="0" smtClean="0"/>
              <a:t> Ingested fluid and food – 1-1.5 </a:t>
            </a:r>
            <a:r>
              <a:rPr lang="en-US" dirty="0" err="1" smtClean="0"/>
              <a:t>litres</a:t>
            </a:r>
            <a:r>
              <a:rPr lang="en-US" dirty="0" smtClean="0"/>
              <a:t> of water</a:t>
            </a:r>
          </a:p>
          <a:p>
            <a:r>
              <a:rPr lang="en-US" dirty="0" smtClean="0"/>
              <a:t> 1 – 1.5 </a:t>
            </a:r>
            <a:r>
              <a:rPr lang="en-US" dirty="0" err="1" smtClean="0"/>
              <a:t>litres</a:t>
            </a:r>
            <a:r>
              <a:rPr lang="en-US" dirty="0" smtClean="0"/>
              <a:t> of fluid enters colon</a:t>
            </a:r>
          </a:p>
          <a:p>
            <a:r>
              <a:rPr lang="en-US" dirty="0" smtClean="0"/>
              <a:t> Therefore about 7.5 </a:t>
            </a:r>
            <a:r>
              <a:rPr lang="en-US" dirty="0" err="1" smtClean="0"/>
              <a:t>litres</a:t>
            </a:r>
            <a:r>
              <a:rPr lang="en-US" dirty="0" smtClean="0"/>
              <a:t> of water reabsorbed in SI</a:t>
            </a:r>
          </a:p>
          <a:p>
            <a:r>
              <a:rPr lang="en-US" dirty="0" smtClean="0"/>
              <a:t>Absorbed mainly by </a:t>
            </a:r>
            <a:r>
              <a:rPr lang="en-US" b="1" dirty="0" smtClean="0"/>
              <a:t>osmosis</a:t>
            </a:r>
            <a:r>
              <a:rPr lang="en-US" dirty="0" smtClean="0"/>
              <a:t> followed by solute absorption.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Absorption of Ions</a:t>
            </a:r>
          </a:p>
          <a:p>
            <a:pPr>
              <a:buNone/>
            </a:pPr>
            <a:r>
              <a:rPr lang="en-US" b="1" dirty="0" smtClean="0"/>
              <a:t>Active Transport of Sodium</a:t>
            </a:r>
          </a:p>
          <a:p>
            <a:r>
              <a:rPr lang="en-US" dirty="0" smtClean="0"/>
              <a:t>Twenty to 30 grams of sodium are secreted in the intestinal secretions each day.</a:t>
            </a:r>
          </a:p>
          <a:p>
            <a:r>
              <a:rPr lang="en-US" dirty="0" smtClean="0"/>
              <a:t>In addition, the average person eats 5 to 8 grams of sodium each day. </a:t>
            </a:r>
          </a:p>
          <a:p>
            <a:r>
              <a:rPr lang="en-US" dirty="0" smtClean="0"/>
              <a:t>Therefore, to prevent net loss of sodium into the feces, the intestines must absorb 25 to 35 grams of sodium each 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Process:</a:t>
            </a:r>
          </a:p>
          <a:p>
            <a:r>
              <a:rPr lang="en-US" sz="2800" dirty="0" smtClean="0"/>
              <a:t>Absorption mainly in jejunum</a:t>
            </a:r>
          </a:p>
          <a:p>
            <a:r>
              <a:rPr lang="en-US" sz="2800" dirty="0" smtClean="0"/>
              <a:t>From lumen to cell – Na .co transport</a:t>
            </a:r>
          </a:p>
          <a:p>
            <a:r>
              <a:rPr lang="en-US" sz="2800" dirty="0" smtClean="0"/>
              <a:t>From cell to intercellular space - Na.K. ATPase pump.</a:t>
            </a:r>
          </a:p>
          <a:p>
            <a:r>
              <a:rPr lang="en-US" sz="2800" dirty="0" smtClean="0"/>
              <a:t>In ileum by Na.H 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counter transport</a:t>
            </a:r>
          </a:p>
          <a:p>
            <a:r>
              <a:rPr lang="en-US" sz="2800" dirty="0" smtClean="0"/>
              <a:t>Bulk flow</a:t>
            </a:r>
          </a:p>
          <a:p>
            <a:pPr>
              <a:buNone/>
            </a:pPr>
            <a:r>
              <a:rPr lang="en-US" sz="2800" b="1" dirty="0" smtClean="0"/>
              <a:t>Osmosis of the Water.</a:t>
            </a:r>
          </a:p>
          <a:p>
            <a:r>
              <a:rPr lang="en-US" sz="2800" dirty="0" smtClean="0"/>
              <a:t> The next step in the transport process is osmosis of </a:t>
            </a:r>
          </a:p>
          <a:p>
            <a:pPr>
              <a:buNone/>
            </a:pPr>
            <a:r>
              <a:rPr lang="en-US" sz="2800" dirty="0" smtClean="0"/>
              <a:t>     water into the </a:t>
            </a:r>
            <a:r>
              <a:rPr lang="en-US" sz="2800" dirty="0" err="1" smtClean="0"/>
              <a:t>paracellular</a:t>
            </a:r>
            <a:r>
              <a:rPr lang="en-US" sz="2800" dirty="0" smtClean="0"/>
              <a:t> spaces.</a:t>
            </a:r>
          </a:p>
          <a:p>
            <a:pPr>
              <a:buNone/>
            </a:pPr>
            <a:r>
              <a:rPr lang="en-US" sz="2800" b="1" dirty="0" smtClean="0"/>
              <a:t>Aldosterone Greatly Enhances Sodium Absorption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15339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Absorption of Chloride Ions in the Duodenum and Jejunum.</a:t>
            </a:r>
          </a:p>
          <a:p>
            <a:r>
              <a:rPr lang="en-US" b="1" dirty="0" smtClean="0"/>
              <a:t>U</a:t>
            </a:r>
            <a:r>
              <a:rPr lang="en-US" dirty="0" smtClean="0"/>
              <a:t>pper part of the small intestine,</a:t>
            </a:r>
          </a:p>
          <a:p>
            <a:r>
              <a:rPr lang="en-US" dirty="0" smtClean="0"/>
              <a:t>Mainly by diffusion as consequence with sodium in order to maintain   electrical neutrality.</a:t>
            </a:r>
          </a:p>
          <a:p>
            <a:r>
              <a:rPr lang="en-US" dirty="0" smtClean="0"/>
              <a:t> Hco3.Cl counter transport</a:t>
            </a:r>
          </a:p>
          <a:p>
            <a:pPr>
              <a:buNone/>
            </a:pPr>
            <a:r>
              <a:rPr lang="en-US" b="1" dirty="0" smtClean="0"/>
              <a:t>Absorption of Bicarbonate Ions in the Duodenum and Jejunum</a:t>
            </a:r>
          </a:p>
          <a:p>
            <a:pPr>
              <a:buNone/>
            </a:pPr>
            <a:r>
              <a:rPr lang="en-US" dirty="0" smtClean="0"/>
              <a:t>   In jejunum-Active absorption</a:t>
            </a:r>
          </a:p>
          <a:p>
            <a:pPr>
              <a:buNone/>
            </a:pPr>
            <a:r>
              <a:rPr lang="en-US" dirty="0" smtClean="0"/>
              <a:t>   In ileum – secretion in exchange for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Absorption of K : </a:t>
            </a:r>
            <a:r>
              <a:rPr lang="en-US" dirty="0" smtClean="0"/>
              <a:t>by diffusion</a:t>
            </a:r>
          </a:p>
          <a:p>
            <a:pPr>
              <a:buNone/>
            </a:pPr>
            <a:r>
              <a:rPr lang="en-US" b="1" dirty="0" smtClean="0"/>
              <a:t>Absorption of Other Ions</a:t>
            </a:r>
          </a:p>
          <a:p>
            <a:pPr>
              <a:buNone/>
            </a:pPr>
            <a:r>
              <a:rPr lang="en-US" b="1" i="1" dirty="0" smtClean="0"/>
              <a:t> Calcium ions are actively </a:t>
            </a:r>
            <a:r>
              <a:rPr lang="en-US" dirty="0" smtClean="0"/>
              <a:t>absorbed into the blood</a:t>
            </a:r>
          </a:p>
          <a:p>
            <a:pPr>
              <a:buNone/>
            </a:pPr>
            <a:r>
              <a:rPr lang="en-US" dirty="0" smtClean="0"/>
              <a:t>  especially from the duodenum</a:t>
            </a:r>
          </a:p>
          <a:p>
            <a:r>
              <a:rPr lang="en-US" dirty="0" smtClean="0"/>
              <a:t>Factors controlling calcium absorption </a:t>
            </a:r>
          </a:p>
          <a:p>
            <a:r>
              <a:rPr lang="en-US" i="1" dirty="0" smtClean="0"/>
              <a:t>parathyroid hormone 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vitamin D.</a:t>
            </a:r>
          </a:p>
          <a:p>
            <a:r>
              <a:rPr lang="en-US" dirty="0" smtClean="0"/>
              <a:t>Parathyroid hormone activates vitamin D and this in turn greatly enhances calcium absorption.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Iron </a:t>
            </a:r>
          </a:p>
          <a:p>
            <a:r>
              <a:rPr lang="en-US" dirty="0" smtClean="0"/>
              <a:t>In </a:t>
            </a:r>
            <a:r>
              <a:rPr lang="en-US" sz="2800" dirty="0" smtClean="0"/>
              <a:t>the diet is in the form of ferric(not easily absorbed)</a:t>
            </a:r>
          </a:p>
          <a:p>
            <a:r>
              <a:rPr lang="en-US" sz="2800" dirty="0" smtClean="0"/>
              <a:t> So reduced to Ferrous</a:t>
            </a:r>
          </a:p>
          <a:p>
            <a:r>
              <a:rPr lang="en-US" sz="2800" dirty="0" smtClean="0"/>
              <a:t>Brush border contains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ferrin</a:t>
            </a:r>
            <a:r>
              <a:rPr lang="en-US" sz="2800" dirty="0" smtClean="0"/>
              <a:t> which binds to iron and helps to enter into the cell</a:t>
            </a:r>
          </a:p>
          <a:p>
            <a:r>
              <a:rPr lang="en-US" sz="2800" dirty="0" smtClean="0"/>
              <a:t>In the cell – Fe binds to iron binding protein called </a:t>
            </a:r>
            <a:r>
              <a:rPr lang="en-US" sz="2800" dirty="0" err="1" smtClean="0"/>
              <a:t>apoferritin</a:t>
            </a:r>
            <a:endParaRPr lang="en-US" sz="2800" dirty="0" smtClean="0"/>
          </a:p>
          <a:p>
            <a:r>
              <a:rPr lang="en-US" sz="2800" dirty="0" smtClean="0"/>
              <a:t> Absorption mainly in duodenum and proximal jejunum</a:t>
            </a:r>
          </a:p>
          <a:p>
            <a:r>
              <a:rPr lang="en-US" sz="2800" dirty="0" err="1" smtClean="0"/>
              <a:t>Vit</a:t>
            </a:r>
            <a:r>
              <a:rPr lang="en-US" sz="2800" dirty="0" smtClean="0"/>
              <a:t> c increases absorption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Absorption of vitamins:</a:t>
            </a:r>
          </a:p>
          <a:p>
            <a:r>
              <a:rPr lang="en-US" sz="3200" dirty="0" smtClean="0"/>
              <a:t>A,D,E and k absorbed as same as fats</a:t>
            </a:r>
          </a:p>
          <a:p>
            <a:r>
              <a:rPr lang="en-US" sz="3200" dirty="0" smtClean="0"/>
              <a:t>Most B group </a:t>
            </a:r>
            <a:r>
              <a:rPr lang="en-US" sz="3200" dirty="0" err="1" smtClean="0"/>
              <a:t>vit</a:t>
            </a:r>
            <a:r>
              <a:rPr lang="en-US" sz="3200" dirty="0" smtClean="0"/>
              <a:t> by passive diffusion in jejunum</a:t>
            </a:r>
          </a:p>
          <a:p>
            <a:r>
              <a:rPr lang="en-US" sz="3200" dirty="0" smtClean="0"/>
              <a:t>B12 in ileum ( IF is essential)</a:t>
            </a:r>
          </a:p>
          <a:p>
            <a:r>
              <a:rPr lang="en-US" sz="3200" dirty="0" err="1" smtClean="0"/>
              <a:t>Vit</a:t>
            </a:r>
            <a:r>
              <a:rPr lang="en-US" sz="3200" dirty="0" smtClean="0"/>
              <a:t> c by passive diffusion in proximal part mainly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Digestion of Carbohydrates in the Mouth and Stomach:</a:t>
            </a:r>
          </a:p>
          <a:p>
            <a:r>
              <a:rPr lang="en-US" dirty="0" smtClean="0"/>
              <a:t>food is chewed, it is mixed with saliva, which contains</a:t>
            </a:r>
          </a:p>
          <a:p>
            <a:pPr>
              <a:buNone/>
            </a:pPr>
            <a:r>
              <a:rPr lang="en-US" dirty="0" smtClean="0"/>
              <a:t>   the digestive enzyme </a:t>
            </a:r>
            <a:r>
              <a:rPr lang="en-US" i="1" dirty="0" smtClean="0"/>
              <a:t>ptyalin (an a-amylase) secreted</a:t>
            </a:r>
          </a:p>
          <a:p>
            <a:pPr>
              <a:buNone/>
            </a:pPr>
            <a:r>
              <a:rPr lang="en-US" dirty="0" smtClean="0"/>
              <a:t>   mainly by the parotid glands. </a:t>
            </a:r>
          </a:p>
          <a:p>
            <a:r>
              <a:rPr lang="en-US" dirty="0" smtClean="0"/>
              <a:t>This enzyme hydrolyzes starch into the disaccharide </a:t>
            </a:r>
            <a:r>
              <a:rPr lang="en-US" i="1" dirty="0" smtClean="0"/>
              <a:t>maltose and other small </a:t>
            </a:r>
            <a:r>
              <a:rPr lang="en-US" dirty="0" smtClean="0"/>
              <a:t>polymers of glucose that contain three to nine glucose molecules</a:t>
            </a:r>
          </a:p>
          <a:p>
            <a:r>
              <a:rPr lang="en-US" dirty="0" smtClean="0"/>
              <a:t>not more than 5 per cent of all the starches will have become hydrolyzed by the time the food is swallowed.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Activity of the salivary amylase is blocked by acid of the gastric secretions</a:t>
            </a:r>
          </a:p>
          <a:p>
            <a:r>
              <a:rPr lang="en-US" sz="3200" dirty="0" smtClean="0"/>
              <a:t>Before food and its accompanying saliva completely mixed with the gastric, as much as 30 to 40 per cent of the starches  hydrolyzed mainly to form </a:t>
            </a:r>
            <a:r>
              <a:rPr lang="en-US" sz="3200" i="1" dirty="0" smtClean="0"/>
              <a:t>maltose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Digestion of Carbohydrates in the Small Intestine</a:t>
            </a:r>
          </a:p>
          <a:p>
            <a:pPr>
              <a:buNone/>
            </a:pPr>
            <a:r>
              <a:rPr lang="en-US" b="1" dirty="0" smtClean="0"/>
              <a:t>Digestion by Pancreatic Amylase.</a:t>
            </a:r>
          </a:p>
          <a:p>
            <a:r>
              <a:rPr lang="en-US" dirty="0" smtClean="0"/>
              <a:t>Several times  powerful. </a:t>
            </a:r>
          </a:p>
          <a:p>
            <a:r>
              <a:rPr lang="en-US" dirty="0" smtClean="0"/>
              <a:t>Therefore, within 15 to 30 minutes after the </a:t>
            </a:r>
            <a:r>
              <a:rPr lang="en-US" dirty="0" err="1" smtClean="0"/>
              <a:t>chyme</a:t>
            </a:r>
            <a:r>
              <a:rPr lang="en-US" dirty="0" smtClean="0"/>
              <a:t> empties from the stomach into the duodenum and mixes with pancreatic juice, virtually all the  carbohydrates will have become digested.</a:t>
            </a:r>
          </a:p>
          <a:p>
            <a:r>
              <a:rPr lang="en-US" dirty="0" smtClean="0"/>
              <a:t>In general, the carbohydrates are almost totally converted into </a:t>
            </a:r>
            <a:r>
              <a:rPr lang="en-US" i="1" dirty="0" smtClean="0"/>
              <a:t>maltose and/or other very small glucose polymers before passing beyond the duodenum or</a:t>
            </a:r>
          </a:p>
          <a:p>
            <a:pPr>
              <a:buNone/>
            </a:pPr>
            <a:r>
              <a:rPr lang="en-US" dirty="0" smtClean="0"/>
              <a:t>    upper jejunum.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Hydrolysis of Disaccharides and Small Glucose Polymers into </a:t>
            </a:r>
            <a:r>
              <a:rPr lang="en-US" b="1" dirty="0" err="1" smtClean="0"/>
              <a:t>Monosaccharides</a:t>
            </a:r>
            <a:r>
              <a:rPr lang="en-US" b="1" dirty="0" smtClean="0"/>
              <a:t> by Intestinal Epithelial Enzymes: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enterocytes</a:t>
            </a:r>
            <a:r>
              <a:rPr lang="en-US" dirty="0" smtClean="0"/>
              <a:t> lining the villi of the small intestine</a:t>
            </a:r>
          </a:p>
          <a:p>
            <a:pPr>
              <a:buNone/>
            </a:pPr>
            <a:r>
              <a:rPr lang="en-US" dirty="0" smtClean="0"/>
              <a:t>    contain four enzymes (</a:t>
            </a:r>
            <a:r>
              <a:rPr lang="en-US" i="1" dirty="0" smtClean="0"/>
              <a:t>lactase, </a:t>
            </a:r>
            <a:r>
              <a:rPr lang="en-US" i="1" dirty="0" err="1" smtClean="0"/>
              <a:t>sucrase</a:t>
            </a:r>
            <a:r>
              <a:rPr lang="en-US" i="1" dirty="0" smtClean="0"/>
              <a:t>, maltase, and</a:t>
            </a:r>
          </a:p>
          <a:p>
            <a:pPr>
              <a:buNone/>
            </a:pPr>
            <a:r>
              <a:rPr lang="en-US" dirty="0" smtClean="0"/>
              <a:t>    a-</a:t>
            </a:r>
            <a:r>
              <a:rPr lang="en-US" i="1" dirty="0" err="1" smtClean="0"/>
              <a:t>dextrinase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They are capable of splitting the disaccharides </a:t>
            </a:r>
            <a:r>
              <a:rPr lang="en-US" dirty="0" smtClean="0"/>
              <a:t>lactose, sucrose, and maltose, plus other small glucose polymers, into their constituent </a:t>
            </a:r>
            <a:r>
              <a:rPr lang="en-US" dirty="0" err="1" smtClean="0"/>
              <a:t>monosaccharides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Lactose splits into a molecule of </a:t>
            </a:r>
            <a:r>
              <a:rPr lang="en-US" i="1" dirty="0" err="1" smtClean="0"/>
              <a:t>galactose</a:t>
            </a:r>
            <a:r>
              <a:rPr lang="en-US" i="1" dirty="0" smtClean="0"/>
              <a:t> and a </a:t>
            </a:r>
            <a:r>
              <a:rPr lang="en-US" dirty="0" smtClean="0"/>
              <a:t>molecule of </a:t>
            </a:r>
            <a:r>
              <a:rPr lang="en-US" i="1" dirty="0" smtClean="0"/>
              <a:t>glucose. </a:t>
            </a:r>
          </a:p>
          <a:p>
            <a:r>
              <a:rPr lang="en-US" i="1" dirty="0" smtClean="0"/>
              <a:t>Sucrose splits into a molecule of fructose and a molecule of glucose. </a:t>
            </a:r>
          </a:p>
          <a:p>
            <a:r>
              <a:rPr lang="en-US" i="1" dirty="0" smtClean="0"/>
              <a:t>Maltose and other </a:t>
            </a:r>
            <a:r>
              <a:rPr lang="en-US" dirty="0" smtClean="0"/>
              <a:t>small glucose polymers all split into </a:t>
            </a:r>
            <a:r>
              <a:rPr lang="en-US" i="1" dirty="0" smtClean="0"/>
              <a:t>multiple molecules of glucose. </a:t>
            </a:r>
          </a:p>
          <a:p>
            <a:r>
              <a:rPr lang="en-US" i="1" dirty="0" smtClean="0"/>
              <a:t>Thus, the final products of carbohydrate </a:t>
            </a:r>
            <a:r>
              <a:rPr lang="en-US" dirty="0" smtClean="0"/>
              <a:t>digestion are all </a:t>
            </a:r>
            <a:r>
              <a:rPr lang="en-US" dirty="0" err="1" smtClean="0"/>
              <a:t>monosaccharides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are all water soluble and are absorbed immediately into the portal blood.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976</TotalTime>
  <Words>1383</Words>
  <Application>Microsoft Office PowerPoint</Application>
  <PresentationFormat>On-screen Show (4:3)</PresentationFormat>
  <Paragraphs>284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Calibri</vt:lpstr>
      <vt:lpstr>Constantia</vt:lpstr>
      <vt:lpstr>Wingdings 2</vt:lpstr>
      <vt:lpstr>Flow</vt:lpstr>
      <vt:lpstr>Digestion of carbohydrate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Absorption</vt:lpstr>
      <vt:lpstr>Absorption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LIPIDS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Absorption</dc:title>
  <dc:creator>DR ANOOP S</dc:creator>
  <cp:lastModifiedBy>Lib Lab One</cp:lastModifiedBy>
  <cp:revision>49</cp:revision>
  <dcterms:created xsi:type="dcterms:W3CDTF">2009-03-09T04:51:43Z</dcterms:created>
  <dcterms:modified xsi:type="dcterms:W3CDTF">2019-09-21T09:23:21Z</dcterms:modified>
</cp:coreProperties>
</file>